
<file path=[Content_Types].xml><?xml version="1.0" encoding="utf-8"?>
<Types xmlns="http://schemas.openxmlformats.org/package/2006/content-types">
  <Default Extension="png" ContentType="image/png"/>
  <Default Extension="jfif" ContentType="image/jpe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3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19.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7.xml" ContentType="application/vnd.openxmlformats-officedocument.presentationml.slide+xml"/>
  <Override PartName="/ppt/slides/slide36.xml" ContentType="application/vnd.openxmlformats-officedocument.presentationml.slide+xml"/>
  <Override PartName="/ppt/slides/slide35.xml" ContentType="application/vnd.openxmlformats-officedocument.presentationml.slide+xml"/>
  <Override PartName="/ppt/slides/slide34.xml" ContentType="application/vnd.openxmlformats-officedocument.presentationml.slide+xml"/>
  <Override PartName="/ppt/slides/slide20.xml" ContentType="application/vnd.openxmlformats-officedocument.presentationml.slide+xml"/>
  <Override PartName="/ppt/slides/slide29.xml" ContentType="application/vnd.openxmlformats-officedocument.presentationml.slide+xml"/>
  <Override PartName="/ppt/slides/slide33.xml" ContentType="application/vnd.openxmlformats-officedocument.presentationml.slide+xml"/>
  <Override PartName="/ppt/slides/slide27.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8.xml" ContentType="application/vnd.openxmlformats-officedocument.presentationml.slide+xml"/>
  <Override PartName="/ppt/slides/slide26.xml" ContentType="application/vnd.openxmlformats-officedocument.presentationml.slide+xml"/>
  <Override PartName="/ppt/slides/slide25.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3.xml" ContentType="application/vnd.openxmlformats-officedocument.presentationml.slideLayout+xml"/>
  <Override PartName="/ppt/slideLayouts/slideLayout22.xml" ContentType="application/vnd.openxmlformats-officedocument.presentationml.slideLayout+xml"/>
  <Override PartName="/ppt/slideLayouts/slideLayout21.xml" ContentType="application/vnd.openxmlformats-officedocument.presentationml.slideLayout+xml"/>
  <Override PartName="/ppt/slideLayouts/slideLayout20.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notesSlides/notesSlide1.xml" ContentType="application/vnd.openxmlformats-officedocument.presentationml.notesSlide+xml"/>
  <Override PartName="/ppt/slideLayouts/slideLayout30.xml" ContentType="application/vnd.openxmlformats-officedocument.presentationml.slideLayout+xml"/>
  <Override PartName="/ppt/slideLayouts/slideLayout29.xml" ContentType="application/vnd.openxmlformats-officedocument.presentationml.slideLayout+xml"/>
  <Override PartName="/ppt/slideLayouts/slideLayout28.xml" ContentType="application/vnd.openxmlformats-officedocument.presentationml.slideLayout+xml"/>
  <Override PartName="/ppt/slideLayouts/slideLayout27.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theme/theme1.xml" ContentType="application/vnd.openxmlformats-officedocument.theme+xml"/>
  <Override PartName="/ppt/theme/theme3.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648" r:id="rId1"/>
  </p:sldMasterIdLst>
  <p:notesMasterIdLst>
    <p:notesMasterId r:id="rId39"/>
  </p:notesMasterIdLst>
  <p:handoutMasterIdLst>
    <p:handoutMasterId r:id="rId40"/>
  </p:handoutMasterIdLst>
  <p:sldIdLst>
    <p:sldId id="256" r:id="rId2"/>
    <p:sldId id="258" r:id="rId3"/>
    <p:sldId id="259" r:id="rId4"/>
    <p:sldId id="262" r:id="rId5"/>
    <p:sldId id="260" r:id="rId6"/>
    <p:sldId id="261" r:id="rId7"/>
    <p:sldId id="263" r:id="rId8"/>
    <p:sldId id="264" r:id="rId9"/>
    <p:sldId id="265" r:id="rId10"/>
    <p:sldId id="266" r:id="rId11"/>
    <p:sldId id="267" r:id="rId12"/>
    <p:sldId id="291" r:id="rId13"/>
    <p:sldId id="294" r:id="rId14"/>
    <p:sldId id="292" r:id="rId15"/>
    <p:sldId id="270" r:id="rId16"/>
    <p:sldId id="295" r:id="rId17"/>
    <p:sldId id="296" r:id="rId18"/>
    <p:sldId id="272" r:id="rId19"/>
    <p:sldId id="273" r:id="rId20"/>
    <p:sldId id="274" r:id="rId21"/>
    <p:sldId id="275" r:id="rId22"/>
    <p:sldId id="276" r:id="rId23"/>
    <p:sldId id="277" r:id="rId24"/>
    <p:sldId id="278" r:id="rId25"/>
    <p:sldId id="293" r:id="rId26"/>
    <p:sldId id="280" r:id="rId27"/>
    <p:sldId id="281" r:id="rId28"/>
    <p:sldId id="282" r:id="rId29"/>
    <p:sldId id="283" r:id="rId30"/>
    <p:sldId id="284" r:id="rId31"/>
    <p:sldId id="285" r:id="rId32"/>
    <p:sldId id="286" r:id="rId33"/>
    <p:sldId id="297" r:id="rId34"/>
    <p:sldId id="287" r:id="rId35"/>
    <p:sldId id="288" r:id="rId36"/>
    <p:sldId id="289" r:id="rId37"/>
    <p:sldId id="290" r:id="rId38"/>
  </p:sldIdLst>
  <p:sldSz cx="9144000" cy="6858000" type="screen4x3"/>
  <p:notesSz cx="6858000" cy="9144000"/>
  <p:defaultTextStyle>
    <a:defPPr>
      <a:defRPr lang="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1A965E"/>
    <a:srgbClr val="EAEFF7"/>
    <a:srgbClr val="D0E3EA"/>
    <a:srgbClr val="4BACC6"/>
    <a:srgbClr val="419BAD"/>
    <a:srgbClr val="1599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068" autoAdjust="0"/>
    <p:restoredTop sz="96187" autoAdjust="0"/>
  </p:normalViewPr>
  <p:slideViewPr>
    <p:cSldViewPr snapToGrid="0" showGuides="1">
      <p:cViewPr varScale="1">
        <p:scale>
          <a:sx n="63" d="100"/>
          <a:sy n="63" d="100"/>
        </p:scale>
        <p:origin x="82" y="307"/>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notesViewPr>
    <p:cSldViewPr snapToGrid="0" showGuides="1">
      <p:cViewPr varScale="1">
        <p:scale>
          <a:sx n="87" d="100"/>
          <a:sy n="87" d="100"/>
        </p:scale>
        <p:origin x="-373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47" Type="http://schemas.openxmlformats.org/officeDocument/2006/relationships/customXml" Target="../customXml/item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45"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customXml" Target="../customXml/item2.xml"/><Relationship Id="rId20" Type="http://schemas.openxmlformats.org/officeDocument/2006/relationships/slide" Target="slides/slide19.xml"/><Relationship Id="rId4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61122B7-F128-4E7A-90EF-B937752231F2}" type="datetimeFigureOut">
              <a:rPr lang="de-AT" smtClean="0"/>
              <a:t>08.04.2023</a:t>
            </a:fld>
            <a:endParaRPr lang="de-AT"/>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AT"/>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D4349D8-82E8-4DA1-B942-901C63439EBF}" type="slidenum">
              <a:rPr lang="de-AT" smtClean="0"/>
              <a:t>‹#›</a:t>
            </a:fld>
            <a:endParaRPr lang="de-AT"/>
          </a:p>
        </p:txBody>
      </p:sp>
    </p:spTree>
    <p:extLst>
      <p:ext uri="{BB962C8B-B14F-4D97-AF65-F5344CB8AC3E}">
        <p14:creationId xmlns:p14="http://schemas.microsoft.com/office/powerpoint/2010/main" val="35756190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029A03-CC8B-4F0C-9ED9-B737F11F654C}" type="datetimeFigureOut">
              <a:rPr lang="en-US" smtClean="0"/>
              <a:t>4/8/2023</a:t>
            </a:fld>
            <a:endParaRPr lang="en-US"/>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ar"/>
              <a:t>Textmasterformat bearbeiten</a:t>
            </a:r>
          </a:p>
          <a:p>
            <a:pPr lvl="1"/>
            <a:r>
              <a:rPr lang="ar"/>
              <a:t>زويت ابيني</a:t>
            </a:r>
          </a:p>
          <a:p>
            <a:pPr lvl="2"/>
            <a:r>
              <a:rPr lang="ar"/>
              <a:t>دريت إبيني</a:t>
            </a:r>
          </a:p>
          <a:p>
            <a:pPr lvl="3"/>
            <a:r>
              <a:rPr lang="ar"/>
              <a:t>فيرتي إبيني</a:t>
            </a:r>
          </a:p>
          <a:p>
            <a:pPr lvl="4"/>
            <a:r>
              <a:rPr lang="ar"/>
              <a:t>Fünfte Ebene</a:t>
            </a:r>
            <a:endParaRPr lang="en-US"/>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08F923-A320-42BD-84A6-601815CE83FD}" type="slidenum">
              <a:rPr lang="en-US" smtClean="0"/>
              <a:t>‹#›</a:t>
            </a:fld>
            <a:endParaRPr lang="en-US"/>
          </a:p>
        </p:txBody>
      </p:sp>
    </p:spTree>
    <p:extLst>
      <p:ext uri="{BB962C8B-B14F-4D97-AF65-F5344CB8AC3E}">
        <p14:creationId xmlns:p14="http://schemas.microsoft.com/office/powerpoint/2010/main" val="14209292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1408F923-A320-42BD-84A6-601815CE83FD}" type="slidenum">
              <a:rPr lang="en-US" smtClean="0"/>
              <a:t>1</a:t>
            </a:fld>
            <a:endParaRPr lang="en-US"/>
          </a:p>
        </p:txBody>
      </p:sp>
    </p:spTree>
    <p:extLst>
      <p:ext uri="{BB962C8B-B14F-4D97-AF65-F5344CB8AC3E}">
        <p14:creationId xmlns:p14="http://schemas.microsoft.com/office/powerpoint/2010/main" val="11590816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408F923-A320-42BD-84A6-601815CE83FD}" type="slidenum">
              <a:rPr lang="en-US" smtClean="0"/>
              <a:t>10</a:t>
            </a:fld>
            <a:endParaRPr lang="en-US"/>
          </a:p>
        </p:txBody>
      </p:sp>
    </p:spTree>
    <p:extLst>
      <p:ext uri="{BB962C8B-B14F-4D97-AF65-F5344CB8AC3E}">
        <p14:creationId xmlns:p14="http://schemas.microsoft.com/office/powerpoint/2010/main" val="3457733892"/>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9" name="Rectangle 2">
            <a:extLst>
              <a:ext uri="{FF2B5EF4-FFF2-40B4-BE49-F238E27FC236}">
                <a16:creationId xmlns:a16="http://schemas.microsoft.com/office/drawing/2014/main" id="{A61B04D2-5F89-402D-B449-8D97A3660DC2}"/>
              </a:ext>
            </a:extLst>
          </p:cNvPr>
          <p:cNvSpPr>
            <a:spLocks noChangeArrowheads="1"/>
          </p:cNvSpPr>
          <p:nvPr userDrawn="1"/>
        </p:nvSpPr>
        <p:spPr bwMode="auto">
          <a:xfrm>
            <a:off x="611560" y="6283225"/>
            <a:ext cx="4754767"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WP5 - ACTIVITY 5.1: SUSTAINABLE MED CITIES TRAINING SYSTEM</a:t>
            </a:r>
            <a:r>
              <a:rPr kumimoji="0" lang="it-IT"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it-IT" altLang="it-IT" sz="1100" b="0" i="0" u="none" strike="noStrike" kern="1200" cap="none" normalizeH="0" baseline="0" dirty="0">
              <a:ln>
                <a:noFill/>
              </a:ln>
              <a:solidFill>
                <a:schemeClr val="tx1"/>
              </a:solidFill>
              <a:effectLst/>
              <a:latin typeface="Arial" panose="020B0604020202020204" pitchFamily="34" charset="0"/>
              <a:cs typeface="Times New Roman" panose="02020603050405020304" pitchFamily="18" charset="0"/>
            </a:endParaRPr>
          </a:p>
        </p:txBody>
      </p:sp>
      <p:sp>
        <p:nvSpPr>
          <p:cNvPr id="6" name="AutoShape 4"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2Q=="/>
          <p:cNvSpPr>
            <a:spLocks noChangeAspect="1" noChangeArrowheads="1"/>
          </p:cNvSpPr>
          <p:nvPr userDrawn="1"/>
        </p:nvSpPr>
        <p:spPr bwMode="auto">
          <a:xfrm>
            <a:off x="123825"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l-GR"/>
          </a:p>
        </p:txBody>
      </p:sp>
      <p:pic>
        <p:nvPicPr>
          <p:cNvPr id="10" name="Imatge 7"/>
          <p:cNvPicPr/>
          <p:nvPr userDrawn="1"/>
        </p:nvPicPr>
        <p:blipFill>
          <a:blip r:embed="rId2" cstate="print">
            <a:extLst>
              <a:ext uri="{28A0092B-C50C-407E-A947-70E740481C1C}">
                <a14:useLocalDpi xmlns:a14="http://schemas.microsoft.com/office/drawing/2010/main" val="0"/>
              </a:ext>
            </a:extLst>
          </a:blip>
          <a:stretch>
            <a:fillRect/>
          </a:stretch>
        </p:blipFill>
        <p:spPr>
          <a:xfrm>
            <a:off x="1733435" y="518552"/>
            <a:ext cx="4833620" cy="1772066"/>
          </a:xfrm>
          <a:prstGeom prst="rect">
            <a:avLst/>
          </a:prstGeom>
        </p:spPr>
      </p:pic>
      <p:pic>
        <p:nvPicPr>
          <p:cNvPr id="7" name="Picture 6"/>
          <p:cNvPicPr>
            <a:picLocks noChangeAspect="1"/>
          </p:cNvPicPr>
          <p:nvPr userDrawn="1"/>
        </p:nvPicPr>
        <p:blipFill rotWithShape="1">
          <a:blip r:embed="rId3"/>
          <a:srcRect l="33333" t="18181" r="31363" b="15287"/>
          <a:stretch/>
        </p:blipFill>
        <p:spPr>
          <a:xfrm rot="2002525">
            <a:off x="4970140" y="2488839"/>
            <a:ext cx="3379798" cy="3582878"/>
          </a:xfrm>
          <a:prstGeom prst="rect">
            <a:avLst/>
          </a:prstGeom>
        </p:spPr>
      </p:pic>
      <p:sp>
        <p:nvSpPr>
          <p:cNvPr id="16" name="Rectangle 15"/>
          <p:cNvSpPr/>
          <p:nvPr userDrawn="1"/>
        </p:nvSpPr>
        <p:spPr>
          <a:xfrm>
            <a:off x="0" y="6576291"/>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a:ln>
                <a:noFill/>
              </a:ln>
              <a:solidFill>
                <a:schemeClr val="bg1"/>
              </a:solidFill>
              <a:effectLst/>
              <a:latin typeface="Arial Narrow" panose="020B0606020202030204" pitchFamily="34" charset="0"/>
              <a:cs typeface="Times New Roman" panose="02020603050405020304" pitchFamily="18" charset="0"/>
            </a:endParaRPr>
          </a:p>
        </p:txBody>
      </p:sp>
      <p:pic>
        <p:nvPicPr>
          <p:cNvPr id="17" name="Picture 16"/>
          <p:cNvPicPr>
            <a:picLocks noChangeAspect="1"/>
          </p:cNvPicPr>
          <p:nvPr userDrawn="1"/>
        </p:nvPicPr>
        <p:blipFill>
          <a:blip r:embed="rId4"/>
          <a:stretch>
            <a:fillRect/>
          </a:stretch>
        </p:blipFill>
        <p:spPr>
          <a:xfrm>
            <a:off x="8210937" y="2218931"/>
            <a:ext cx="771322" cy="284171"/>
          </a:xfrm>
          <a:prstGeom prst="rect">
            <a:avLst/>
          </a:prstGeom>
        </p:spPr>
      </p:pic>
      <p:pic>
        <p:nvPicPr>
          <p:cNvPr id="18" name="Picture 17"/>
          <p:cNvPicPr>
            <a:picLocks noChangeAspect="1"/>
          </p:cNvPicPr>
          <p:nvPr userDrawn="1"/>
        </p:nvPicPr>
        <p:blipFill>
          <a:blip r:embed="rId5"/>
          <a:stretch>
            <a:fillRect/>
          </a:stretch>
        </p:blipFill>
        <p:spPr>
          <a:xfrm>
            <a:off x="8623662" y="2774600"/>
            <a:ext cx="358597" cy="412725"/>
          </a:xfrm>
          <a:prstGeom prst="rect">
            <a:avLst/>
          </a:prstGeom>
        </p:spPr>
      </p:pic>
      <p:pic>
        <p:nvPicPr>
          <p:cNvPr id="19" name="Picture 18"/>
          <p:cNvPicPr>
            <a:picLocks noChangeAspect="1"/>
          </p:cNvPicPr>
          <p:nvPr userDrawn="1"/>
        </p:nvPicPr>
        <p:blipFill>
          <a:blip r:embed="rId6"/>
          <a:stretch>
            <a:fillRect/>
          </a:stretch>
        </p:blipFill>
        <p:spPr>
          <a:xfrm>
            <a:off x="8596598" y="3453359"/>
            <a:ext cx="385661" cy="392427"/>
          </a:xfrm>
          <a:prstGeom prst="rect">
            <a:avLst/>
          </a:prstGeom>
        </p:spPr>
      </p:pic>
      <p:pic>
        <p:nvPicPr>
          <p:cNvPr id="20" name="Picture 19"/>
          <p:cNvPicPr>
            <a:picLocks noChangeAspect="1"/>
          </p:cNvPicPr>
          <p:nvPr userDrawn="1"/>
        </p:nvPicPr>
        <p:blipFill>
          <a:blip r:embed="rId7"/>
          <a:stretch>
            <a:fillRect/>
          </a:stretch>
        </p:blipFill>
        <p:spPr>
          <a:xfrm>
            <a:off x="8549236" y="4111820"/>
            <a:ext cx="433023" cy="419491"/>
          </a:xfrm>
          <a:prstGeom prst="rect">
            <a:avLst/>
          </a:prstGeom>
        </p:spPr>
      </p:pic>
      <p:pic>
        <p:nvPicPr>
          <p:cNvPr id="21" name="Picture 20"/>
          <p:cNvPicPr>
            <a:picLocks noChangeAspect="1"/>
          </p:cNvPicPr>
          <p:nvPr userDrawn="1"/>
        </p:nvPicPr>
        <p:blipFill>
          <a:blip r:embed="rId8"/>
          <a:stretch>
            <a:fillRect/>
          </a:stretch>
        </p:blipFill>
        <p:spPr>
          <a:xfrm>
            <a:off x="8515406" y="4797345"/>
            <a:ext cx="466853" cy="365363"/>
          </a:xfrm>
          <a:prstGeom prst="rect">
            <a:avLst/>
          </a:prstGeom>
        </p:spPr>
      </p:pic>
      <p:pic>
        <p:nvPicPr>
          <p:cNvPr id="22" name="Picture 21"/>
          <p:cNvPicPr>
            <a:picLocks noChangeAspect="1"/>
          </p:cNvPicPr>
          <p:nvPr userDrawn="1"/>
        </p:nvPicPr>
        <p:blipFill>
          <a:blip r:embed="rId9"/>
          <a:stretch>
            <a:fillRect/>
          </a:stretch>
        </p:blipFill>
        <p:spPr>
          <a:xfrm>
            <a:off x="8007957" y="1702556"/>
            <a:ext cx="974302" cy="250341"/>
          </a:xfrm>
          <a:prstGeom prst="rect">
            <a:avLst/>
          </a:prstGeom>
        </p:spPr>
      </p:pic>
      <p:pic>
        <p:nvPicPr>
          <p:cNvPr id="23" name="Picture 22"/>
          <p:cNvPicPr>
            <a:picLocks noChangeAspect="1"/>
          </p:cNvPicPr>
          <p:nvPr userDrawn="1"/>
        </p:nvPicPr>
        <p:blipFill>
          <a:blip r:embed="rId10"/>
          <a:stretch>
            <a:fillRect/>
          </a:stretch>
        </p:blipFill>
        <p:spPr>
          <a:xfrm flipV="1">
            <a:off x="8006659" y="5395766"/>
            <a:ext cx="975600" cy="234816"/>
          </a:xfrm>
          <a:prstGeom prst="rect">
            <a:avLst/>
          </a:prstGeom>
        </p:spPr>
      </p:pic>
      <p:pic>
        <p:nvPicPr>
          <p:cNvPr id="24" name="Picture 23"/>
          <p:cNvPicPr>
            <a:picLocks noChangeAspect="1"/>
          </p:cNvPicPr>
          <p:nvPr userDrawn="1"/>
        </p:nvPicPr>
        <p:blipFill>
          <a:blip r:embed="rId11"/>
          <a:stretch>
            <a:fillRect/>
          </a:stretch>
        </p:blipFill>
        <p:spPr>
          <a:xfrm>
            <a:off x="8006659" y="5914467"/>
            <a:ext cx="975600" cy="230433"/>
          </a:xfrm>
          <a:prstGeom prst="rect">
            <a:avLst/>
          </a:prstGeom>
        </p:spPr>
      </p:pic>
    </p:spTree>
    <p:extLst>
      <p:ext uri="{BB962C8B-B14F-4D97-AF65-F5344CB8AC3E}">
        <p14:creationId xmlns:p14="http://schemas.microsoft.com/office/powerpoint/2010/main" val="6467112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8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B.1.1 – PRIMARY ENERGY DEMAND</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826049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9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B.1.1 – PRIMARY ENERGY DEMAND</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10210077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0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B.1.1 – PRIMARY ENERGY DEMAND</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12288453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B.1.1 – PRIMARY ENERGY DEMAND</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6996817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2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B.1.1 – PRIMARY ENERGY DEMAND</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10929901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3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B.1.1 – PRIMARY ENERGY DEMAND</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5275524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5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B.1.1 – PRIMARY ENERGY DEMAND</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0835896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6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B.1.1 – PRIMARY ENERGY DEMAND</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42792210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7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B.1.1 – PRIMARY ENERGY DEMAND</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6689569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8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B.1.1 – PRIMARY ENERGY DEMAND</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9583430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B.1.1 – PRIMARY ENERGY DEMAND</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6969234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9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B.1.1 – PRIMARY ENERGY DEMAND</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84261265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20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B.1.1 – PRIMARY ENERGY DEMAND</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58502616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B.1.1 – PRIMARY ENERGY DEMAND</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146663008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2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B.1.1 – PRIMARY ENERGY DEMAND</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148948213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3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B.1.1 – PRIMARY ENERGY DEMAND</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114013174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4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B.1.1 – PRIMARY ENERGY DEMAND</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42142198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25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B.1.1 – PRIMARY ENERGY DEMAND</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9811244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26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B.1.1 – PRIMARY ENERGY DEMAND</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403298968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27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B.1.1 – PRIMARY ENERGY DEMAND</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26368522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28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B.1.1 – PRIMARY ENERGY DEMAND</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40138037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8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B.1.1 – PRIMARY ENERGY DEMAND</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05479219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9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B.1.1 – PRIMARY ENERGY DEMAND</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03217960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30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B.1.1 – PRIMARY ENERGY DEMAND</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03251395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3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B.1.1 – PRIMARY ENERGY DEMAND</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126743902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32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B.1.1 – PRIMARY ENERGY DEMAND</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416524852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33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B.1.1 – PRIMARY ENERGY DEMAND</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6977827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B.1.1 – PRIMARY ENERGY DEMAND</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12391036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B.1.1 – PRIMARY ENERGY DEMAND</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5786899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4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B.1.1 – PRIMARY ENERGY DEMAND</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8820929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5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B.1.1 – PRIMARY ENERGY DEMAND</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7416472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6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B.1.1 – PRIMARY ENERGY DEMAND</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6273780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7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B.1.1 – PRIMARY ENERGY DEMAND</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969730075"/>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0" y="0"/>
            <a:ext cx="9143999" cy="718178"/>
          </a:xfrm>
          <a:prstGeom prst="rect">
            <a:avLst/>
          </a:prstGeom>
        </p:spPr>
        <p:txBody>
          <a:bodyPr vert="horz" lIns="91440" tIns="45720" rIns="91440" bIns="45720" rtlCol="0" anchor="ctr">
            <a:noAutofit/>
          </a:bodyPr>
          <a:lstStyle/>
          <a:p>
            <a:r>
              <a:rPr lang="ar" sz="2000" b="1" dirty="0">
                <a:solidFill>
                  <a:schemeClr val="tx1">
                    <a:lumMod val="50000"/>
                    <a:lumOff val="50000"/>
                  </a:schemeClr>
                </a:solidFill>
              </a:rPr>
              <a:t>كود KPI </a:t>
            </a:r>
            <a:r>
              <a:rPr lang="ar" sz="2200" b="1" dirty="0">
                <a:solidFill>
                  <a:schemeClr val="tx1">
                    <a:lumMod val="50000"/>
                    <a:lumOff val="50000"/>
                  </a:schemeClr>
                </a:solidFill>
              </a:rPr>
              <a:t>- </a:t>
            </a:r>
            <a:r>
              <a:rPr lang="ar" sz="2000" b="1" dirty="0">
                <a:solidFill>
                  <a:schemeClr val="tx1">
                    <a:lumMod val="50000"/>
                    <a:lumOff val="50000"/>
                  </a:schemeClr>
                </a:solidFill>
              </a:rPr>
              <a:t>اسم KPI</a:t>
            </a:r>
            <a:endParaRPr lang="en-US" dirty="0"/>
          </a:p>
        </p:txBody>
      </p:sp>
      <p:sp>
        <p:nvSpPr>
          <p:cNvPr id="3" name="Textplatzhalter 2"/>
          <p:cNvSpPr>
            <a:spLocks noGrp="1"/>
          </p:cNvSpPr>
          <p:nvPr>
            <p:ph type="body" idx="1"/>
          </p:nvPr>
        </p:nvSpPr>
        <p:spPr>
          <a:xfrm>
            <a:off x="457200" y="1019910"/>
            <a:ext cx="8229600" cy="4932483"/>
          </a:xfrm>
          <a:prstGeom prst="rect">
            <a:avLst/>
          </a:prstGeom>
        </p:spPr>
        <p:txBody>
          <a:bodyPr vert="horz" lIns="91440" tIns="45720" rIns="91440" bIns="45720" rtlCol="0">
            <a:normAutofit/>
          </a:bodyPr>
          <a:lstStyle/>
          <a:p>
            <a:pPr lvl="0"/>
            <a:endParaRPr lang="en-US" dirty="0"/>
          </a:p>
        </p:txBody>
      </p:sp>
      <p:cxnSp>
        <p:nvCxnSpPr>
          <p:cNvPr id="8" name="Gerade Verbindung 7"/>
          <p:cNvCxnSpPr/>
          <p:nvPr userDrawn="1"/>
        </p:nvCxnSpPr>
        <p:spPr>
          <a:xfrm>
            <a:off x="0" y="718181"/>
            <a:ext cx="9144000" cy="0"/>
          </a:xfrm>
          <a:prstGeom prst="line">
            <a:avLst/>
          </a:prstGeom>
          <a:ln w="381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4" name="Rettangolo 3">
            <a:extLst>
              <a:ext uri="{FF2B5EF4-FFF2-40B4-BE49-F238E27FC236}">
                <a16:creationId xmlns:a16="http://schemas.microsoft.com/office/drawing/2014/main" id="{5E8A9E16-C193-4E5B-B9C6-F4E1DAD62E47}"/>
              </a:ext>
            </a:extLst>
          </p:cNvPr>
          <p:cNvSpPr/>
          <p:nvPr userDrawn="1"/>
        </p:nvSpPr>
        <p:spPr>
          <a:xfrm>
            <a:off x="2169331" y="6087067"/>
            <a:ext cx="6517467" cy="461665"/>
          </a:xfrm>
          <a:prstGeom prst="rect">
            <a:avLst/>
          </a:prstGeom>
        </p:spPr>
        <p:txBody>
          <a:bodyPr wrap="square">
            <a:spAutoFit/>
          </a:bodyPr>
          <a:lstStyle/>
          <a:p>
            <a:r>
              <a:rPr lang="ar" sz="1200" dirty="0"/>
              <a:t>وحدة التدريب 3 </a:t>
            </a:r>
            <a:br>
              <a:rPr lang="it-IT" sz="1200" dirty="0"/>
            </a:br>
            <a:r>
              <a:rPr lang="ar" sz="1200" dirty="0"/>
              <a:t>معايير تقييم SBTOOL - مقياس البناء</a:t>
            </a:r>
            <a:endParaRPr lang="it-IT" dirty="0"/>
          </a:p>
        </p:txBody>
      </p:sp>
      <p:pic>
        <p:nvPicPr>
          <p:cNvPr id="10" name="Imatge 14"/>
          <p:cNvPicPr/>
          <p:nvPr userDrawn="1"/>
        </p:nvPicPr>
        <p:blipFill>
          <a:blip r:embed="rId36" cstate="print">
            <a:extLst>
              <a:ext uri="{28A0092B-C50C-407E-A947-70E740481C1C}">
                <a14:useLocalDpi xmlns:a14="http://schemas.microsoft.com/office/drawing/2010/main" val="0"/>
              </a:ext>
            </a:extLst>
          </a:blip>
          <a:stretch>
            <a:fillRect/>
          </a:stretch>
        </p:blipFill>
        <p:spPr>
          <a:xfrm>
            <a:off x="379901" y="5967063"/>
            <a:ext cx="1789430" cy="701675"/>
          </a:xfrm>
          <a:prstGeom prst="rect">
            <a:avLst/>
          </a:prstGeom>
        </p:spPr>
      </p:pic>
      <p:sp>
        <p:nvSpPr>
          <p:cNvPr id="11" name="Rectangle 10"/>
          <p:cNvSpPr/>
          <p:nvPr userDrawn="1"/>
        </p:nvSpPr>
        <p:spPr>
          <a:xfrm>
            <a:off x="0" y="6587887"/>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r" altLang="it-IT" sz="1100" b="0" i="0" u="none" strike="noStrike" kern="1200" cap="none" normalizeH="0" baseline="0" dirty="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نظام تدريب المدن المتوسطة المستدامة</a:t>
            </a:r>
            <a:endParaRPr kumimoji="0" lang="it-IT" altLang="it-IT" sz="1100" b="0" i="0" u="none" strike="noStrike" kern="1200" cap="none" normalizeH="0" baseline="0" dirty="0">
              <a:ln>
                <a:noFill/>
              </a:ln>
              <a:solidFill>
                <a:schemeClr val="bg1"/>
              </a:solidFill>
              <a:effectLst/>
              <a:latin typeface="Arial Narrow" panose="020B0606020202030204" pitchFamily="34" charset="0"/>
              <a:cs typeface="Times New Roman" panose="02020603050405020304" pitchFamily="18" charset="0"/>
            </a:endParaRPr>
          </a:p>
        </p:txBody>
      </p:sp>
      <p:sp>
        <p:nvSpPr>
          <p:cNvPr id="6" name="Foliennummernplatzhalter 5"/>
          <p:cNvSpPr>
            <a:spLocks noGrp="1"/>
          </p:cNvSpPr>
          <p:nvPr>
            <p:ph type="sldNum" sz="quarter" idx="4"/>
          </p:nvPr>
        </p:nvSpPr>
        <p:spPr>
          <a:xfrm>
            <a:off x="8528538" y="6548732"/>
            <a:ext cx="615462"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ar" dirty="0"/>
              <a:t>#</a:t>
            </a:r>
            <a:fld id="{243FB592-B9A9-49AA-A86F-4031F7B97808}" type="slidenum">
              <a:rPr lang="en-US" smtClean="0"/>
              <a:pPr/>
              <a:t>‹#›</a:t>
            </a:fld>
            <a:endParaRPr lang="en-US" dirty="0"/>
          </a:p>
        </p:txBody>
      </p:sp>
    </p:spTree>
    <p:extLst>
      <p:ext uri="{BB962C8B-B14F-4D97-AF65-F5344CB8AC3E}">
        <p14:creationId xmlns:p14="http://schemas.microsoft.com/office/powerpoint/2010/main" val="1823990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5" r:id="rId16"/>
    <p:sldLayoutId id="2147483666" r:id="rId17"/>
    <p:sldLayoutId id="2147483667" r:id="rId18"/>
    <p:sldLayoutId id="2147483668" r:id="rId19"/>
    <p:sldLayoutId id="2147483669" r:id="rId20"/>
    <p:sldLayoutId id="2147483670" r:id="rId21"/>
    <p:sldLayoutId id="2147483671" r:id="rId22"/>
    <p:sldLayoutId id="2147483672" r:id="rId23"/>
    <p:sldLayoutId id="2147483673" r:id="rId24"/>
    <p:sldLayoutId id="2147483674" r:id="rId25"/>
    <p:sldLayoutId id="2147483675" r:id="rId26"/>
    <p:sldLayoutId id="2147483676" r:id="rId27"/>
    <p:sldLayoutId id="2147483677" r:id="rId28"/>
    <p:sldLayoutId id="2147483678" r:id="rId29"/>
    <p:sldLayoutId id="2147483679" r:id="rId30"/>
    <p:sldLayoutId id="2147483680" r:id="rId31"/>
    <p:sldLayoutId id="2147483681" r:id="rId32"/>
    <p:sldLayoutId id="2147483682" r:id="rId33"/>
    <p:sldLayoutId id="2147483683" r:id="rId34"/>
  </p:sldLayoutIdLst>
  <p:hf hdr="0" ftr="0"/>
  <p:txStyles>
    <p:titleStyle>
      <a:lvl1pPr algn="ctr" defTabSz="914400" rtl="0" eaLnBrk="1" latinLnBrk="0" hangingPunct="1">
        <a:spcBef>
          <a:spcPct val="0"/>
        </a:spcBef>
        <a:buNone/>
        <a:defRPr sz="20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ec.europa.eu/environment/eussd/buildings.htm" TargetMode="External"/><Relationship Id="rId2" Type="http://schemas.openxmlformats.org/officeDocument/2006/relationships/notesSlide" Target="../notesSlides/notesSlide2.xml"/><Relationship Id="rId1" Type="http://schemas.openxmlformats.org/officeDocument/2006/relationships/slideLayout" Target="../slideLayouts/slideLayout11.xml"/><Relationship Id="rId5" Type="http://schemas.openxmlformats.org/officeDocument/2006/relationships/image" Target="../media/image20.jpe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12.xml"/><Relationship Id="rId6" Type="http://schemas.openxmlformats.org/officeDocument/2006/relationships/image" Target="../media/image22.jpeg"/><Relationship Id="rId5" Type="http://schemas.openxmlformats.org/officeDocument/2006/relationships/image" Target="../media/image21.png"/><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13.xml"/><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13.xml"/><Relationship Id="rId4" Type="http://schemas.openxmlformats.org/officeDocument/2006/relationships/image" Target="../media/image24.jpeg"/></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14.xml"/><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5.xml"/><Relationship Id="rId6" Type="http://schemas.openxmlformats.org/officeDocument/2006/relationships/image" Target="../media/image23.png"/><Relationship Id="rId5" Type="http://schemas.openxmlformats.org/officeDocument/2006/relationships/image" Target="../media/image13.png"/><Relationship Id="rId4" Type="http://schemas.openxmlformats.org/officeDocument/2006/relationships/hyperlink" Target="http://ec.europa.eu/environment/eussd/buildings.htm"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13.xml"/><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13.xml"/><Relationship Id="rId4" Type="http://schemas.openxmlformats.org/officeDocument/2006/relationships/image" Target="../media/image28.jpeg"/></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16.xml"/><Relationship Id="rId4" Type="http://schemas.openxmlformats.org/officeDocument/2006/relationships/image" Target="../media/image230.png"/></Relationships>
</file>

<file path=ppt/slides/_rels/slide19.xml.rels><?xml version="1.0" encoding="UTF-8" standalone="yes"?>
<Relationships xmlns="http://schemas.openxmlformats.org/package/2006/relationships"><Relationship Id="rId3" Type="http://schemas.openxmlformats.org/officeDocument/2006/relationships/hyperlink" Target="http://ec.europa.eu/environment/eussd/buildings.htm" TargetMode="External"/><Relationship Id="rId2" Type="http://schemas.openxmlformats.org/officeDocument/2006/relationships/image" Target="../media/image26.png"/><Relationship Id="rId1" Type="http://schemas.openxmlformats.org/officeDocument/2006/relationships/slideLayout" Target="../slideLayouts/slideLayout17.xml"/><Relationship Id="rId6" Type="http://schemas.openxmlformats.org/officeDocument/2006/relationships/image" Target="../media/image23.png"/><Relationship Id="rId5" Type="http://schemas.openxmlformats.org/officeDocument/2006/relationships/image" Target="../media/image27.png"/><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openxmlformats.org/officeDocument/2006/relationships/hyperlink" Target="http://ec.europa.eu/environment/eussd/buildings.htm" TargetMode="External"/><Relationship Id="rId2" Type="http://schemas.openxmlformats.org/officeDocument/2006/relationships/image" Target="../media/image12.png"/><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19.xml"/><Relationship Id="rId4" Type="http://schemas.openxmlformats.org/officeDocument/2006/relationships/image" Target="../media/image29.jpeg"/></Relationships>
</file>

<file path=ppt/slides/_rels/slide22.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4.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2.xml"/></Relationships>
</file>

<file path=ppt/slides/_rels/slide25.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image" Target="../media/image32.png"/><Relationship Id="rId1" Type="http://schemas.openxmlformats.org/officeDocument/2006/relationships/slideLayout" Target="../slideLayouts/slideLayout23.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26.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png"/><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8.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6.xml"/></Relationships>
</file>

<file path=ppt/slides/_rels/slide2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40.jpeg"/><Relationship Id="rId1" Type="http://schemas.openxmlformats.org/officeDocument/2006/relationships/slideLayout" Target="../slideLayouts/slideLayout27.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4.xml"/><Relationship Id="rId5" Type="http://schemas.openxmlformats.org/officeDocument/2006/relationships/image" Target="../media/image15.jfif"/><Relationship Id="rId4" Type="http://schemas.openxmlformats.org/officeDocument/2006/relationships/image" Target="../media/image14.jfif"/></Relationships>
</file>

<file path=ppt/slides/_rels/slide30.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28.xml"/><Relationship Id="rId4" Type="http://schemas.openxmlformats.org/officeDocument/2006/relationships/image" Target="../media/image46.jpeg"/></Relationships>
</file>

<file path=ppt/slides/_rels/slide31.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29.xml"/><Relationship Id="rId4" Type="http://schemas.openxmlformats.org/officeDocument/2006/relationships/image" Target="../media/image49.jpeg"/></Relationships>
</file>

<file path=ppt/slides/_rels/slide32.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3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4.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31.xml"/></Relationships>
</file>

<file path=ppt/slides/_rels/slide35.xml.rels><?xml version="1.0" encoding="UTF-8" standalone="yes"?>
<Relationships xmlns="http://schemas.openxmlformats.org/package/2006/relationships"><Relationship Id="rId8" Type="http://schemas.openxmlformats.org/officeDocument/2006/relationships/image" Target="../media/image57.jpeg"/><Relationship Id="rId3" Type="http://schemas.openxmlformats.org/officeDocument/2006/relationships/image" Target="../media/image52.png"/><Relationship Id="rId7" Type="http://schemas.openxmlformats.org/officeDocument/2006/relationships/image" Target="../media/image56.png"/><Relationship Id="rId2" Type="http://schemas.openxmlformats.org/officeDocument/2006/relationships/image" Target="../media/image51.png"/><Relationship Id="rId1" Type="http://schemas.openxmlformats.org/officeDocument/2006/relationships/slideLayout" Target="../slideLayouts/slideLayout32.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36.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33.xml"/></Relationships>
</file>

<file path=ppt/slides/_rels/slide3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34.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hyperlink" Target="http://ec.europa.eu/environment/eussd/buildings.htm" TargetMode="External"/><Relationship Id="rId2" Type="http://schemas.openxmlformats.org/officeDocument/2006/relationships/image" Target="../media/image16.png"/><Relationship Id="rId1" Type="http://schemas.openxmlformats.org/officeDocument/2006/relationships/slideLayout" Target="../slideLayouts/slideLayout5.xml"/><Relationship Id="rId6" Type="http://schemas.openxmlformats.org/officeDocument/2006/relationships/hyperlink" Target="https://ec.europa.eu/energy/en/topics/energy-strategy-and-energy-union/clean-energy-all-europeans" TargetMode="External"/><Relationship Id="rId5" Type="http://schemas.openxmlformats.org/officeDocument/2006/relationships/image" Target="../media/image17.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hyperlink" Target="http://ec.europa.eu/environment/eussd/buildings.htm" TargetMode="External"/><Relationship Id="rId2" Type="http://schemas.openxmlformats.org/officeDocument/2006/relationships/image" Target="../media/image12.png"/><Relationship Id="rId1" Type="http://schemas.openxmlformats.org/officeDocument/2006/relationships/slideLayout" Target="../slideLayouts/slideLayout6.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8.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10.xml"/><Relationship Id="rId5" Type="http://schemas.openxmlformats.org/officeDocument/2006/relationships/image" Target="../media/image19.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4294967295"/>
          </p:nvPr>
        </p:nvSpPr>
        <p:spPr>
          <a:xfrm>
            <a:off x="363682" y="3062131"/>
            <a:ext cx="6516598" cy="2520280"/>
          </a:xfrm>
        </p:spPr>
        <p:txBody>
          <a:bodyPr>
            <a:normAutofit lnSpcReduction="10000"/>
          </a:bodyPr>
          <a:lstStyle/>
          <a:p>
            <a:pPr marL="0" indent="0">
              <a:buFont typeface="Arial" panose="020B0604020202020204" pitchFamily="34" charset="0"/>
              <a:buNone/>
            </a:pPr>
            <a:r>
              <a:rPr lang="ar" sz="5400" dirty="0">
                <a:solidFill>
                  <a:srgbClr val="0070C0"/>
                </a:solidFill>
              </a:rPr>
              <a:t>وحدة التدريب 3</a:t>
            </a:r>
            <a:endParaRPr lang="en-US" sz="5400" dirty="0">
              <a:solidFill>
                <a:srgbClr val="0070C0"/>
              </a:solidFill>
            </a:endParaRPr>
          </a:p>
          <a:p>
            <a:pPr marL="0" indent="0">
              <a:buFont typeface="Arial" panose="020B0604020202020204" pitchFamily="34" charset="0"/>
              <a:buNone/>
            </a:pPr>
            <a:r>
              <a:rPr lang="ar" dirty="0"/>
              <a:t>حساب التقييم</a:t>
            </a:r>
          </a:p>
          <a:p>
            <a:pPr marL="0" indent="0">
              <a:buFont typeface="Arial" panose="020B0604020202020204" pitchFamily="34" charset="0"/>
              <a:buNone/>
            </a:pPr>
            <a:r>
              <a:rPr lang="ar-JO" dirty="0"/>
              <a:t>لم</a:t>
            </a:r>
            <a:r>
              <a:rPr lang="ar" dirty="0"/>
              <a:t>عايير</a:t>
            </a:r>
          </a:p>
          <a:p>
            <a:pPr marL="0" indent="0">
              <a:buFont typeface="Arial" panose="020B0604020202020204" pitchFamily="34" charset="0"/>
              <a:buNone/>
            </a:pPr>
            <a:r>
              <a:rPr lang="ar-JO" dirty="0"/>
              <a:t>أداة البناء المستدام – معيار البناء</a:t>
            </a:r>
            <a:endParaRPr lang="ar" sz="3200" dirty="0"/>
          </a:p>
        </p:txBody>
      </p:sp>
    </p:spTree>
    <p:extLst>
      <p:ext uri="{BB962C8B-B14F-4D97-AF65-F5344CB8AC3E}">
        <p14:creationId xmlns:p14="http://schemas.microsoft.com/office/powerpoint/2010/main" val="5908151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Segnaposto contenuto 2">
            <a:extLst>
              <a:ext uri="{FF2B5EF4-FFF2-40B4-BE49-F238E27FC236}">
                <a16:creationId xmlns:a16="http://schemas.microsoft.com/office/drawing/2014/main" id="{86F2EB93-A63A-4210-B86A-E5FCAD7D8D7F}"/>
              </a:ext>
            </a:extLst>
          </p:cNvPr>
          <p:cNvSpPr txBox="1">
            <a:spLocks/>
          </p:cNvSpPr>
          <p:nvPr/>
        </p:nvSpPr>
        <p:spPr>
          <a:xfrm>
            <a:off x="3601732" y="990394"/>
            <a:ext cx="2405529" cy="51407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ar" sz="2400" b="1" u="sng" dirty="0">
                <a:latin typeface="Calibri" panose="020F0502020204030204" pitchFamily="34" charset="0"/>
                <a:cs typeface="Calibri" panose="020F0502020204030204" pitchFamily="34" charset="0"/>
              </a:rPr>
              <a:t>طريقة التقييم</a:t>
            </a:r>
          </a:p>
          <a:p>
            <a:pPr marL="0" indent="0">
              <a:buFont typeface="Arial" panose="020B0604020202020204" pitchFamily="34" charset="0"/>
              <a:buNone/>
            </a:pPr>
            <a:endParaRPr lang="en-US" sz="1500" b="1" u="sng" dirty="0">
              <a:latin typeface="Calibri" panose="020F0502020204030204" pitchFamily="34" charset="0"/>
            </a:endParaRPr>
          </a:p>
        </p:txBody>
      </p:sp>
      <p:sp>
        <p:nvSpPr>
          <p:cNvPr id="12" name="Rectangle 11"/>
          <p:cNvSpPr/>
          <p:nvPr/>
        </p:nvSpPr>
        <p:spPr>
          <a:xfrm>
            <a:off x="268223" y="1872956"/>
            <a:ext cx="6472442" cy="1877437"/>
          </a:xfrm>
          <a:prstGeom prst="rect">
            <a:avLst/>
          </a:prstGeom>
        </p:spPr>
        <p:txBody>
          <a:bodyPr wrap="square">
            <a:spAutoFit/>
          </a:bodyPr>
          <a:lstStyle/>
          <a:p>
            <a:pPr lvl="0" algn="r" rtl="1">
              <a:spcBef>
                <a:spcPts val="1200"/>
              </a:spcBef>
            </a:pPr>
            <a:r>
              <a:rPr lang="ar" sz="2400" dirty="0"/>
              <a:t>يمكن استخدام معظم طرق الحساب الوطنية التي تتوافق مع معايير EN ويتم استخدامها من أجلها</a:t>
            </a:r>
          </a:p>
          <a:p>
            <a:pPr marL="342900" lvl="0" indent="-342900" algn="r" rtl="1">
              <a:spcBef>
                <a:spcPts val="1200"/>
              </a:spcBef>
              <a:buFont typeface="Courier New" panose="02070309020205020404" pitchFamily="49" charset="0"/>
              <a:buChar char="o"/>
            </a:pPr>
            <a:r>
              <a:rPr lang="ar" sz="2400" dirty="0"/>
              <a:t>تقييم أداء المبنى أو</a:t>
            </a:r>
          </a:p>
          <a:p>
            <a:pPr marL="342900" lvl="0" indent="-342900" algn="r" rtl="1">
              <a:spcBef>
                <a:spcPts val="1200"/>
              </a:spcBef>
              <a:buFont typeface="Courier New" panose="02070309020205020404" pitchFamily="49" charset="0"/>
              <a:buChar char="o"/>
            </a:pPr>
            <a:r>
              <a:rPr lang="ar" sz="2400" dirty="0"/>
              <a:t>إصدار شهادات أداء الطاقة (EPCs )</a:t>
            </a:r>
          </a:p>
        </p:txBody>
      </p:sp>
      <p:pic>
        <p:nvPicPr>
          <p:cNvPr id="13"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62103" y="2230086"/>
            <a:ext cx="1241799" cy="1196019"/>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itolo 1">
            <a:extLst>
              <a:ext uri="{FF2B5EF4-FFF2-40B4-BE49-F238E27FC236}">
                <a16:creationId xmlns:a16="http://schemas.microsoft.com/office/drawing/2014/main" id="{16A089E5-01BB-4338-9765-31AF63FC0C37}"/>
              </a:ext>
            </a:extLst>
          </p:cNvPr>
          <p:cNvSpPr>
            <a:spLocks noGrp="1"/>
          </p:cNvSpPr>
          <p:nvPr>
            <p:ph type="title"/>
          </p:nvPr>
        </p:nvSpPr>
        <p:spPr>
          <a:xfrm>
            <a:off x="0" y="69230"/>
            <a:ext cx="9144000" cy="709613"/>
          </a:xfrm>
        </p:spPr>
        <p:txBody>
          <a:bodyPr>
            <a:normAutofit/>
          </a:bodyPr>
          <a:lstStyle/>
          <a:p>
            <a:r>
              <a:rPr lang="ar-JO" sz="2800" dirty="0">
                <a:solidFill>
                  <a:srgbClr val="00B050"/>
                </a:solidFill>
              </a:rPr>
              <a:t>ب.1.1 - استهلاك الطاقة الرئيسي</a:t>
            </a:r>
            <a:endParaRPr lang="it-IT" sz="2800" b="1" dirty="0">
              <a:solidFill>
                <a:srgbClr val="00B050"/>
              </a:solidFill>
            </a:endParaRPr>
          </a:p>
        </p:txBody>
      </p:sp>
      <p:sp>
        <p:nvSpPr>
          <p:cNvPr id="7"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10</a:t>
            </a:fld>
            <a:endParaRPr lang="en-US" dirty="0">
              <a:solidFill>
                <a:schemeClr val="bg1"/>
              </a:solidFill>
            </a:endParaRPr>
          </a:p>
        </p:txBody>
      </p:sp>
      <p:sp>
        <p:nvSpPr>
          <p:cNvPr id="2" name="Rectangle 1">
            <a:extLst>
              <a:ext uri="{FF2B5EF4-FFF2-40B4-BE49-F238E27FC236}">
                <a16:creationId xmlns:a16="http://schemas.microsoft.com/office/drawing/2014/main" id="{26C72EED-1E0C-A942-A694-24322F3E9C95}"/>
              </a:ext>
            </a:extLst>
          </p:cNvPr>
          <p:cNvSpPr/>
          <p:nvPr/>
        </p:nvSpPr>
        <p:spPr>
          <a:xfrm>
            <a:off x="2230016" y="5924939"/>
            <a:ext cx="1791478" cy="6396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386501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2" y="1048513"/>
            <a:ext cx="8830753" cy="1890434"/>
          </a:xfrm>
        </p:spPr>
        <p:txBody>
          <a:bodyPr>
            <a:noAutofit/>
          </a:bodyPr>
          <a:lstStyle/>
          <a:p>
            <a:pPr marL="0" indent="0" algn="ctr" rtl="1">
              <a:buNone/>
            </a:pPr>
            <a:r>
              <a:rPr lang="ar" sz="2400" b="1" u="sng" dirty="0">
                <a:latin typeface="Calibri" panose="020F0502020204030204" pitchFamily="34" charset="0"/>
                <a:cs typeface="Calibri" panose="020F0502020204030204" pitchFamily="34" charset="0"/>
              </a:rPr>
              <a:t>طريقة التقييم - عوامل تحويل الطاقة الأولية</a:t>
            </a:r>
          </a:p>
          <a:p>
            <a:pPr marL="0" indent="0" algn="r" rtl="1">
              <a:spcBef>
                <a:spcPts val="600"/>
              </a:spcBef>
              <a:buNone/>
            </a:pPr>
            <a:r>
              <a:rPr lang="ar" sz="1800" dirty="0">
                <a:latin typeface="Calibri" panose="020F0502020204030204" pitchFamily="34" charset="0"/>
                <a:cs typeface="Calibri" panose="020F0502020204030204" pitchFamily="34" charset="0"/>
              </a:rPr>
              <a:t>الطاقة الأولية (المصدر) التي يستهلكها المبنى كما تم قياسها في المبنى ، وتحويلها </a:t>
            </a:r>
            <a:r>
              <a:rPr lang="ar" sz="2000" dirty="0">
                <a:latin typeface="Calibri" panose="020F0502020204030204" pitchFamily="34" charset="0"/>
                <a:cs typeface="Calibri" panose="020F0502020204030204" pitchFamily="34" charset="0"/>
              </a:rPr>
              <a:t>باستخدام </a:t>
            </a:r>
            <a:r>
              <a:rPr lang="ar" sz="2000" b="1" dirty="0">
                <a:latin typeface="Calibri" panose="020F0502020204030204" pitchFamily="34" charset="0"/>
                <a:cs typeface="Calibri" panose="020F0502020204030204" pitchFamily="34" charset="0"/>
              </a:rPr>
              <a:t>عوامل تحويل الطاقة الأولية </a:t>
            </a:r>
            <a:r>
              <a:rPr lang="ar" sz="2000" dirty="0">
                <a:latin typeface="Calibri" panose="020F0502020204030204" pitchFamily="34" charset="0"/>
                <a:cs typeface="Calibri" panose="020F0502020204030204" pitchFamily="34" charset="0"/>
              </a:rPr>
              <a:t>لحساب الطاقة المستهلكة في استخراج ومعالجة ونقل الوقود الأولي (مثل النفط والغاز الطبيعي) ؛ خسائر الطاقة في الاحتراق الحراري في محطات توليد الطاقة ؛ وخسائر الطاقة في النقل والتوزيع إلى المبنى</a:t>
            </a:r>
            <a:endParaRPr lang="en-US" sz="2000" dirty="0">
              <a:latin typeface="Calibri" panose="020F0502020204030204" pitchFamily="34" charset="0"/>
              <a:cs typeface="Calibri" panose="020F0502020204030204" pitchFamily="34" charset="0"/>
            </a:endParaRP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11</a:t>
            </a:fld>
            <a:endParaRPr lang="en-US" dirty="0">
              <a:solidFill>
                <a:schemeClr val="bg1"/>
              </a:solidFill>
            </a:endParaRPr>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0"/>
          <p:cNvSpPr/>
          <p:nvPr/>
        </p:nvSpPr>
        <p:spPr>
          <a:xfrm>
            <a:off x="5512627" y="4573476"/>
            <a:ext cx="3586348" cy="584775"/>
          </a:xfrm>
          <a:prstGeom prst="rect">
            <a:avLst/>
          </a:prstGeom>
        </p:spPr>
        <p:txBody>
          <a:bodyPr wrap="square">
            <a:spAutoFit/>
          </a:bodyPr>
          <a:lstStyle/>
          <a:p>
            <a:pPr algn="r" rtl="1"/>
            <a:r>
              <a:rPr lang="ar" sz="1600" dirty="0"/>
              <a:t>يمكن استخدام معاملات الانبعاث الوطنية / المحلية الرسمية ، إذا كان ذلك مناسبًا</a:t>
            </a:r>
            <a:endParaRPr lang="en-US" sz="1600" dirty="0"/>
          </a:p>
        </p:txBody>
      </p:sp>
      <p:pic>
        <p:nvPicPr>
          <p:cNvPr id="12"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34115" y="4669103"/>
            <a:ext cx="378512" cy="368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solidFill>
                  <a:srgbClr val="00B050"/>
                </a:solidFill>
              </a:rPr>
              <a:t>ب.1.1 - استهلاك الطاقة الرئيسي</a:t>
            </a:r>
            <a:endParaRPr lang="it-IT" sz="2800" b="1" dirty="0">
              <a:solidFill>
                <a:srgbClr val="00B050"/>
              </a:solidFill>
            </a:endParaRPr>
          </a:p>
        </p:txBody>
      </p:sp>
      <p:pic>
        <p:nvPicPr>
          <p:cNvPr id="9"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279416" y="3567164"/>
            <a:ext cx="441424" cy="2929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3">
            <a:extLst>
              <a:ext uri="{FF2B5EF4-FFF2-40B4-BE49-F238E27FC236}">
                <a16:creationId xmlns:a16="http://schemas.microsoft.com/office/drawing/2014/main" id="{36F797DE-7715-C839-0DF5-1ECB040FCA57}"/>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1997" t="10970" r="21090" b="26638"/>
          <a:stretch/>
        </p:blipFill>
        <p:spPr bwMode="auto">
          <a:xfrm>
            <a:off x="611509" y="2613453"/>
            <a:ext cx="4436352" cy="3196034"/>
          </a:xfrm>
          <a:prstGeom prst="rect">
            <a:avLst/>
          </a:prstGeom>
          <a:noFill/>
          <a:ln>
            <a:noFill/>
          </a:ln>
          <a:extLst>
            <a:ext uri="{53640926-AAD7-44D8-BBD7-CCE9431645EC}">
              <a14:shadowObscured xmlns:a14="http://schemas.microsoft.com/office/drawing/2010/main"/>
            </a:ext>
          </a:extLst>
        </p:spPr>
      </p:pic>
      <p:sp>
        <p:nvSpPr>
          <p:cNvPr id="7" name="Rectangle 6">
            <a:extLst>
              <a:ext uri="{FF2B5EF4-FFF2-40B4-BE49-F238E27FC236}">
                <a16:creationId xmlns:a16="http://schemas.microsoft.com/office/drawing/2014/main" id="{916F00C6-CE4C-E4A2-89E1-4E07A68133FF}"/>
              </a:ext>
            </a:extLst>
          </p:cNvPr>
          <p:cNvSpPr/>
          <p:nvPr/>
        </p:nvSpPr>
        <p:spPr>
          <a:xfrm>
            <a:off x="2230016" y="5924939"/>
            <a:ext cx="1791478" cy="6396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550574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243150" y="1473640"/>
            <a:ext cx="8667170" cy="3495810"/>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buNone/>
            </a:pPr>
            <a:r>
              <a:rPr lang="ar" sz="2200" b="1" dirty="0">
                <a:solidFill>
                  <a:schemeClr val="tx1">
                    <a:lumMod val="50000"/>
                    <a:lumOff val="50000"/>
                  </a:schemeClr>
                </a:solidFill>
              </a:rPr>
              <a:t>خطوات حساب المباني الجديدة </a:t>
            </a:r>
            <a:r>
              <a:rPr lang="ar" sz="2200" b="1" u="sng" dirty="0">
                <a:solidFill>
                  <a:schemeClr val="tx1">
                    <a:lumMod val="50000"/>
                    <a:lumOff val="50000"/>
                  </a:schemeClr>
                </a:solidFill>
              </a:rPr>
              <a:t>(التصميم) </a:t>
            </a:r>
            <a:r>
              <a:rPr lang="ar" sz="2200" b="1" dirty="0">
                <a:solidFill>
                  <a:schemeClr val="tx1">
                    <a:lumMod val="50000"/>
                    <a:lumOff val="50000"/>
                  </a:schemeClr>
                </a:solidFill>
              </a:rPr>
              <a:t>هي كما يلي:</a:t>
            </a:r>
            <a:r>
              <a:rPr lang="ar" sz="2200" dirty="0"/>
              <a:t> </a:t>
            </a:r>
            <a:endParaRPr lang="it-IT" sz="2200" dirty="0"/>
          </a:p>
          <a:p>
            <a:pPr marL="457200" indent="-457200" algn="r" rtl="1">
              <a:buFont typeface="+mj-lt"/>
              <a:buAutoNum type="arabicPeriod"/>
            </a:pPr>
            <a:r>
              <a:rPr lang="ar-JO" sz="2200" dirty="0"/>
              <a:t>تحتسب </a:t>
            </a:r>
            <a:r>
              <a:rPr lang="ar" sz="2200" dirty="0"/>
              <a:t>كثافة استخدام الطاقة </a:t>
            </a:r>
            <a:r>
              <a:rPr lang="ar" sz="2200" b="1" dirty="0"/>
              <a:t>الحرارية </a:t>
            </a:r>
            <a:r>
              <a:rPr lang="ar" sz="2200" dirty="0"/>
              <a:t>السنوية ( EUI </a:t>
            </a:r>
            <a:r>
              <a:rPr lang="ar" sz="2200" baseline="-25000" dirty="0"/>
              <a:t>th </a:t>
            </a:r>
            <a:r>
              <a:rPr lang="ar" sz="2200" dirty="0"/>
              <a:t>) لجميع ناقلات الطاقة (انظر B.1.2) على مدار عام عادي وفقًا لمعايير CEN التي تدعم EPBD ، بالكيلوواط / ساعة لكل متر مربع من مساحة الأرضية الداخلية المفيدة سنويًا ، </a:t>
            </a:r>
            <a:r>
              <a:rPr lang="en-US" sz="2200" dirty="0"/>
              <a:t>[</a:t>
            </a:r>
            <a:r>
              <a:rPr lang="en-US" sz="2200" dirty="0" err="1"/>
              <a:t>kWh</a:t>
            </a:r>
            <a:r>
              <a:rPr lang="en-US" sz="2200" baseline="-25000" dirty="0" err="1"/>
              <a:t>th</a:t>
            </a:r>
            <a:r>
              <a:rPr lang="en-US" sz="2200" dirty="0"/>
              <a:t>/m</a:t>
            </a:r>
            <a:r>
              <a:rPr lang="en-US" sz="2200" baseline="30000" dirty="0"/>
              <a:t>2</a:t>
            </a:r>
            <a:r>
              <a:rPr lang="en-US" sz="2200" dirty="0"/>
              <a:t>/y]</a:t>
            </a:r>
          </a:p>
          <a:p>
            <a:pPr marL="0" indent="0" algn="r" rtl="1">
              <a:buNone/>
            </a:pPr>
            <a:endParaRPr lang="ar-JO" sz="2200" dirty="0"/>
          </a:p>
          <a:p>
            <a:pPr marL="457200" indent="-457200" algn="r" rtl="1">
              <a:buFont typeface="+mj-lt"/>
              <a:buAutoNum type="arabicPeriod"/>
            </a:pPr>
            <a:r>
              <a:rPr lang="ar-JO" sz="2200" dirty="0"/>
              <a:t>لحساب استخدام الطاقة</a:t>
            </a:r>
            <a:r>
              <a:rPr lang="ar" sz="2200" dirty="0"/>
              <a:t> </a:t>
            </a:r>
            <a:r>
              <a:rPr lang="ar" sz="2200" b="1" dirty="0"/>
              <a:t>الكهربا</a:t>
            </a:r>
            <a:r>
              <a:rPr lang="ar-JO" sz="2200" b="1" dirty="0" err="1"/>
              <a:t>ئية</a:t>
            </a:r>
            <a:r>
              <a:rPr lang="ar" sz="2200" b="1" dirty="0"/>
              <a:t> </a:t>
            </a:r>
            <a:r>
              <a:rPr lang="ar" sz="2200" dirty="0"/>
              <a:t>السنوية</a:t>
            </a:r>
            <a:r>
              <a:rPr lang="ar-JO" sz="2200" dirty="0"/>
              <a:t> استخدم كثافة </a:t>
            </a:r>
            <a:r>
              <a:rPr lang="ar" sz="2200" dirty="0"/>
              <a:t>( EUI </a:t>
            </a:r>
            <a:r>
              <a:rPr lang="ar" sz="2200" baseline="-25000" dirty="0"/>
              <a:t>e </a:t>
            </a:r>
            <a:r>
              <a:rPr lang="ar" sz="2200" dirty="0"/>
              <a:t>) ( انظر ب 1.3 ) على مدار عام نموذجي وفقًا لمعايير CEN التي تدعم EPBD ، بالكيلوواط / ساعة لكل متر مربع من مساحة الأرضية الداخلية المفيدة سنويًا ، </a:t>
            </a:r>
            <a:r>
              <a:rPr lang="en-US" sz="2200" dirty="0"/>
              <a:t>[</a:t>
            </a:r>
            <a:r>
              <a:rPr lang="en-US" sz="2200" dirty="0" err="1"/>
              <a:t>kWh</a:t>
            </a:r>
            <a:r>
              <a:rPr lang="en-US" sz="2200" baseline="-25000" dirty="0" err="1"/>
              <a:t>th</a:t>
            </a:r>
            <a:r>
              <a:rPr lang="en-US" sz="2200" dirty="0"/>
              <a:t>/m</a:t>
            </a:r>
            <a:r>
              <a:rPr lang="en-US" sz="2200" baseline="30000" dirty="0"/>
              <a:t>2</a:t>
            </a:r>
            <a:r>
              <a:rPr lang="en-US" sz="2200" dirty="0"/>
              <a:t>/y]</a:t>
            </a:r>
          </a:p>
          <a:p>
            <a:pPr marL="457200" indent="-457200" algn="r" rtl="1">
              <a:buFont typeface="+mj-lt"/>
              <a:buAutoNum type="arabicPeriod"/>
            </a:pPr>
            <a:endParaRPr lang="en-US" sz="2200" dirty="0"/>
          </a:p>
          <a:p>
            <a:pPr marL="457200" indent="-457200" algn="r" rtl="1">
              <a:buFont typeface="+mj-lt"/>
              <a:buAutoNum type="arabicPeriod"/>
            </a:pPr>
            <a:endParaRPr lang="en-US" sz="2200" dirty="0"/>
          </a:p>
          <a:p>
            <a:pPr marL="457200" lvl="0" indent="-457200" algn="r" rtl="1">
              <a:buFont typeface="+mj-lt"/>
              <a:buAutoNum type="arabicPeriod"/>
            </a:pPr>
            <a:endParaRPr lang="en-US" sz="2200" dirty="0"/>
          </a:p>
          <a:p>
            <a:pPr marL="457200" lvl="0" indent="-457200" algn="r" rtl="1">
              <a:buFont typeface="+mj-lt"/>
              <a:buAutoNum type="arabicPeriod"/>
            </a:pPr>
            <a:endParaRPr lang="en-US" sz="2200" dirty="0"/>
          </a:p>
          <a:p>
            <a:pPr marL="457200" lvl="0" indent="-457200" algn="r" rtl="1">
              <a:buFont typeface="+mj-lt"/>
              <a:buAutoNum type="arabicPeriod"/>
            </a:pPr>
            <a:endParaRPr lang="en-US" sz="2200" dirty="0"/>
          </a:p>
          <a:p>
            <a:pPr marL="457200" lvl="0" indent="-457200" algn="r" rtl="1">
              <a:buFont typeface="+mj-lt"/>
              <a:buAutoNum type="arabicPeriod"/>
            </a:pPr>
            <a:endParaRPr lang="en-US" sz="2200" dirty="0"/>
          </a:p>
        </p:txBody>
      </p:sp>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1460417" y="826738"/>
            <a:ext cx="4940384"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ar" b="1" u="sng" dirty="0">
                <a:latin typeface="Calibri" panose="020F0502020204030204" pitchFamily="34" charset="0"/>
                <a:cs typeface="Calibri" panose="020F0502020204030204" pitchFamily="34" charset="0"/>
              </a:rPr>
              <a:t>طريقة التقييم - مرحلة التصميم</a:t>
            </a:r>
            <a:endParaRPr lang="it-IT" dirty="0"/>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solidFill>
                  <a:srgbClr val="00B050"/>
                </a:solidFill>
              </a:rPr>
              <a:t>ب.1.1 - استهلاك الطاقة الرئيسي</a:t>
            </a:r>
            <a:endParaRPr lang="it-IT" sz="2800" b="1" dirty="0">
              <a:solidFill>
                <a:srgbClr val="00B050"/>
              </a:solidFill>
            </a:endParaRPr>
          </a:p>
        </p:txBody>
      </p:sp>
      <p:sp>
        <p:nvSpPr>
          <p:cNvPr id="9"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12</a:t>
            </a:fld>
            <a:endParaRPr lang="en-US" dirty="0">
              <a:solidFill>
                <a:schemeClr val="bg1"/>
              </a:solidFill>
            </a:endParaRPr>
          </a:p>
        </p:txBody>
      </p:sp>
      <p:pic>
        <p:nvPicPr>
          <p:cNvPr id="11"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11375" y="4969450"/>
            <a:ext cx="2026143" cy="11029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a:extLst>
              <a:ext uri="{FF2B5EF4-FFF2-40B4-BE49-F238E27FC236}">
                <a16:creationId xmlns:a16="http://schemas.microsoft.com/office/drawing/2014/main" id="{503A1FC5-4592-859F-2290-D491E8949247}"/>
              </a:ext>
            </a:extLst>
          </p:cNvPr>
          <p:cNvSpPr/>
          <p:nvPr/>
        </p:nvSpPr>
        <p:spPr>
          <a:xfrm>
            <a:off x="2230016" y="5924939"/>
            <a:ext cx="1791478" cy="6396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093266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243150" y="1473640"/>
            <a:ext cx="8220130" cy="709613"/>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lvl="0" indent="-457200" algn="r" rtl="1">
              <a:buFont typeface="+mj-lt"/>
              <a:buAutoNum type="arabicPeriod" startAt="3"/>
            </a:pPr>
            <a:r>
              <a:rPr lang="ar" sz="2200" dirty="0"/>
              <a:t>استخدم معاملات التحويل الوطنية لتقدير إجمالي </a:t>
            </a:r>
            <a:r>
              <a:rPr lang="ar" sz="2200" b="1" dirty="0"/>
              <a:t>كثافة استخدام الطاقة الأولية </a:t>
            </a:r>
            <a:r>
              <a:rPr lang="ar" sz="2200" dirty="0"/>
              <a:t>(PEUI)</a:t>
            </a:r>
            <a:endParaRPr lang="en-US" sz="2200" dirty="0"/>
          </a:p>
          <a:p>
            <a:pPr marL="457200" lvl="0" indent="-457200" algn="r" rtl="1">
              <a:buFont typeface="+mj-lt"/>
              <a:buAutoNum type="arabicPeriod" startAt="3"/>
            </a:pPr>
            <a:endParaRPr lang="en-US" sz="2200" dirty="0"/>
          </a:p>
          <a:p>
            <a:pPr marL="0" lvl="0" indent="0" algn="r" rtl="1">
              <a:buNone/>
            </a:pPr>
            <a:endParaRPr lang="en-US" sz="2200" dirty="0"/>
          </a:p>
          <a:p>
            <a:pPr marL="457200" lvl="0" indent="-457200" algn="r" rtl="1">
              <a:buFont typeface="+mj-lt"/>
              <a:buAutoNum type="arabicPeriod" startAt="3"/>
            </a:pPr>
            <a:endParaRPr lang="en-US" sz="2200" dirty="0"/>
          </a:p>
        </p:txBody>
      </p:sp>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ar" b="1" u="sng" dirty="0">
                <a:latin typeface="Calibri" panose="020F0502020204030204" pitchFamily="34" charset="0"/>
                <a:cs typeface="Calibri" panose="020F0502020204030204" pitchFamily="34" charset="0"/>
              </a:rPr>
              <a:t>طريقة التقييم - مرحلة التصميم</a:t>
            </a:r>
            <a:endParaRPr lang="it-IT" dirty="0"/>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solidFill>
                  <a:srgbClr val="00B050"/>
                </a:solidFill>
              </a:rPr>
              <a:t>ب.1.1 - استهلاك الطاقة الرئيسي</a:t>
            </a:r>
            <a:endParaRPr lang="it-IT" sz="2800" b="1" dirty="0">
              <a:solidFill>
                <a:srgbClr val="00B050"/>
              </a:solidFill>
            </a:endParaRPr>
          </a:p>
        </p:txBody>
      </p:sp>
      <p:sp>
        <p:nvSpPr>
          <p:cNvPr id="9"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13</a:t>
            </a:fld>
            <a:endParaRPr lang="en-US" dirty="0">
              <a:solidFill>
                <a:schemeClr val="bg1"/>
              </a:solidFill>
            </a:endParaRPr>
          </a:p>
        </p:txBody>
      </p:sp>
      <p:sp>
        <p:nvSpPr>
          <p:cNvPr id="2" name="Rectangle 1">
            <a:extLst>
              <a:ext uri="{FF2B5EF4-FFF2-40B4-BE49-F238E27FC236}">
                <a16:creationId xmlns:a16="http://schemas.microsoft.com/office/drawing/2014/main" id="{6FE350E7-279B-BFE2-CEED-D6029A9BFE62}"/>
              </a:ext>
            </a:extLst>
          </p:cNvPr>
          <p:cNvSpPr/>
          <p:nvPr/>
        </p:nvSpPr>
        <p:spPr>
          <a:xfrm>
            <a:off x="2230016" y="5924939"/>
            <a:ext cx="1791478" cy="6396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25232DCA-E42E-B2F1-E3C3-5B2AB2A59056}"/>
              </a:ext>
            </a:extLst>
          </p:cNvPr>
          <p:cNvPicPr>
            <a:picLocks noChangeAspect="1"/>
          </p:cNvPicPr>
          <p:nvPr/>
        </p:nvPicPr>
        <p:blipFill rotWithShape="1">
          <a:blip r:embed="rId4">
            <a:extLst>
              <a:ext uri="{28A0092B-C50C-407E-A947-70E740481C1C}">
                <a14:useLocalDpi xmlns:a14="http://schemas.microsoft.com/office/drawing/2010/main" val="0"/>
              </a:ext>
            </a:extLst>
          </a:blip>
          <a:srcRect l="8146" t="9116" r="6103" b="38034"/>
          <a:stretch/>
        </p:blipFill>
        <p:spPr bwMode="auto">
          <a:xfrm>
            <a:off x="812392" y="2558268"/>
            <a:ext cx="5935650" cy="2826092"/>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0649539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rtl="1">
              <a:buFont typeface="Arial" panose="020B0604020202020204" pitchFamily="34" charset="0"/>
              <a:buNone/>
            </a:pPr>
            <a:r>
              <a:rPr lang="ar" b="1" u="sng" dirty="0">
                <a:latin typeface="Calibri" panose="020F0502020204030204" pitchFamily="34" charset="0"/>
                <a:cs typeface="Calibri" panose="020F0502020204030204" pitchFamily="34" charset="0"/>
              </a:rPr>
              <a:t>طريقة التقييم - مرحلة التصميم</a:t>
            </a:r>
            <a:endParaRPr lang="it-IT" dirty="0"/>
          </a:p>
        </p:txBody>
      </p:sp>
      <mc:AlternateContent xmlns:mc="http://schemas.openxmlformats.org/markup-compatibility/2006" xmlns:a14="http://schemas.microsoft.com/office/drawing/2010/main">
        <mc:Choice Requires="a14">
          <p:sp>
            <p:nvSpPr>
              <p:cNvPr id="130" name="TextBox 129"/>
              <p:cNvSpPr txBox="1"/>
              <p:nvPr/>
            </p:nvSpPr>
            <p:spPr>
              <a:xfrm>
                <a:off x="1" y="1279931"/>
                <a:ext cx="9098974" cy="879343"/>
              </a:xfrm>
              <a:prstGeom prst="rect">
                <a:avLst/>
              </a:prstGeom>
              <a:noFill/>
            </p:spPr>
            <p:txBody>
              <a:bodyPr wrap="square" rtlCol="0">
                <a:spAutoFit/>
              </a:bodyPr>
              <a:lstStyle/>
              <a:p>
                <a:pPr/>
                <a14:m>
                  <m:oMathPara xmlns:m="http://schemas.openxmlformats.org/officeDocument/2006/math">
                    <m:oMathParaPr>
                      <m:jc m:val="center"/>
                    </m:oMathParaPr>
                    <m:oMath xmlns:m="http://schemas.openxmlformats.org/officeDocument/2006/math">
                      <m:r>
                        <a:rPr lang="en-US" b="0" i="1" smtClean="0">
                          <a:latin typeface="Cambria Math"/>
                        </a:rPr>
                        <m:t>𝑃𝐸𝑈𝐼</m:t>
                      </m:r>
                      <m:r>
                        <a:rPr lang="en-US" b="0" i="1" smtClean="0">
                          <a:latin typeface="Cambria Math"/>
                        </a:rPr>
                        <m:t>=</m:t>
                      </m:r>
                      <m:nary>
                        <m:naryPr>
                          <m:chr m:val="∑"/>
                          <m:ctrlPr>
                            <a:rPr lang="en-US" i="1">
                              <a:latin typeface="Cambria Math" panose="02040503050406030204" pitchFamily="18" charset="0"/>
                            </a:rPr>
                          </m:ctrlPr>
                        </m:naryPr>
                        <m:sub>
                          <m:r>
                            <m:rPr>
                              <m:brk m:alnAt="23"/>
                            </m:rPr>
                            <a:rPr lang="en-US" i="1">
                              <a:latin typeface="Cambria Math"/>
                            </a:rPr>
                            <m:t>1</m:t>
                          </m:r>
                        </m:sub>
                        <m:sup>
                          <m:r>
                            <a:rPr lang="en-US" i="1">
                              <a:latin typeface="Cambria Math"/>
                            </a:rPr>
                            <m:t>𝑖</m:t>
                          </m:r>
                        </m:sup>
                        <m:e>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a:rPr>
                                    <m:t>𝐸𝑈𝐼</m:t>
                                  </m:r>
                                </m:e>
                                <m:sub>
                                  <m:r>
                                    <a:rPr lang="en-US" b="0" i="1" smtClean="0">
                                      <a:latin typeface="Cambria Math" panose="02040503050406030204" pitchFamily="18" charset="0"/>
                                    </a:rPr>
                                    <m:t>𝑡</m:t>
                                  </m:r>
                                  <m:r>
                                    <a:rPr lang="en-US" b="0" i="1" smtClean="0">
                                      <a:latin typeface="Cambria Math" panose="02040503050406030204" pitchFamily="18" charset="0"/>
                                    </a:rPr>
                                    <m:t>h</m:t>
                                  </m:r>
                                  <m:r>
                                    <a:rPr lang="en-US" i="1">
                                      <a:latin typeface="Cambria Math"/>
                                    </a:rPr>
                                    <m:t>,</m:t>
                                  </m:r>
                                  <m:r>
                                    <a:rPr lang="en-US" i="1">
                                      <a:latin typeface="Cambria Math"/>
                                    </a:rPr>
                                    <m:t>𝑖</m:t>
                                  </m:r>
                                  <m:r>
                                    <a:rPr lang="en-US" i="1">
                                      <a:latin typeface="Cambria Math"/>
                                    </a:rPr>
                                    <m:t> </m:t>
                                  </m:r>
                                </m:sub>
                              </m:sSub>
                              <m:sSub>
                                <m:sSubPr>
                                  <m:ctrlPr>
                                    <a:rPr lang="en-US" i="1">
                                      <a:latin typeface="Cambria Math" panose="02040503050406030204" pitchFamily="18" charset="0"/>
                                    </a:rPr>
                                  </m:ctrlPr>
                                </m:sSubPr>
                                <m:e>
                                  <m:r>
                                    <a:rPr lang="en-US" i="1">
                                      <a:latin typeface="Cambria Math"/>
                                      <a:sym typeface="Wingdings"/>
                                    </a:rPr>
                                    <m:t> </m:t>
                                  </m:r>
                                  <m:r>
                                    <a:rPr lang="en-US" i="1">
                                      <a:latin typeface="Cambria Math"/>
                                      <a:sym typeface="Wingdings"/>
                                    </a:rPr>
                                    <m:t>𝐹</m:t>
                                  </m:r>
                                </m:e>
                                <m:sub>
                                  <m:r>
                                    <a:rPr lang="en-US" i="1">
                                      <a:latin typeface="Cambria Math"/>
                                    </a:rPr>
                                    <m:t>𝑖</m:t>
                                  </m:r>
                                </m:sub>
                              </m:sSub>
                            </m:e>
                          </m:d>
                          <m:r>
                            <a:rPr lang="en-US" i="1">
                              <a:latin typeface="Cambria Math"/>
                            </a:rPr>
                            <m:t>+(</m:t>
                          </m:r>
                          <m:sSub>
                            <m:sSubPr>
                              <m:ctrlPr>
                                <a:rPr lang="en-US" i="1">
                                  <a:latin typeface="Cambria Math" panose="02040503050406030204" pitchFamily="18" charset="0"/>
                                </a:rPr>
                              </m:ctrlPr>
                            </m:sSubPr>
                            <m:e>
                              <m:r>
                                <a:rPr lang="en-US" i="1">
                                  <a:latin typeface="Cambria Math"/>
                                </a:rPr>
                                <m:t>𝐸𝑈𝐼</m:t>
                              </m:r>
                            </m:e>
                            <m:sub>
                              <m:r>
                                <a:rPr lang="en-US" i="1">
                                  <a:latin typeface="Cambria Math"/>
                                </a:rPr>
                                <m:t>𝑑</m:t>
                              </m:r>
                            </m:sub>
                          </m:sSub>
                          <m:r>
                            <a:rPr lang="en-US" i="1">
                              <a:latin typeface="Cambria Math"/>
                            </a:rPr>
                            <m:t> </m:t>
                          </m:r>
                          <m:sSub>
                            <m:sSubPr>
                              <m:ctrlPr>
                                <a:rPr lang="en-US" i="1">
                                  <a:latin typeface="Cambria Math" panose="02040503050406030204" pitchFamily="18" charset="0"/>
                                </a:rPr>
                              </m:ctrlPr>
                            </m:sSubPr>
                            <m:e>
                              <m:r>
                                <a:rPr lang="en-US" i="1">
                                  <a:latin typeface="Cambria Math"/>
                                  <a:sym typeface="Wingdings"/>
                                </a:rPr>
                                <m:t> </m:t>
                              </m:r>
                              <m:r>
                                <a:rPr lang="en-US" i="1">
                                  <a:latin typeface="Cambria Math"/>
                                </a:rPr>
                                <m:t>𝐹</m:t>
                              </m:r>
                            </m:e>
                            <m:sub>
                              <m:r>
                                <a:rPr lang="en-US" i="1">
                                  <a:latin typeface="Cambria Math"/>
                                </a:rPr>
                                <m:t>𝑑</m:t>
                              </m:r>
                            </m:sub>
                          </m:sSub>
                          <m:r>
                            <a:rPr lang="en-US" i="1">
                              <a:latin typeface="Cambria Math"/>
                            </a:rPr>
                            <m:t>)+</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a:rPr>
                                    <m:t>𝐸𝑈𝐼</m:t>
                                  </m:r>
                                </m:e>
                                <m:sub>
                                  <m:r>
                                    <a:rPr lang="en-US" i="1">
                                      <a:latin typeface="Cambria Math"/>
                                    </a:rPr>
                                    <m:t>𝑒</m:t>
                                  </m:r>
                                </m:sub>
                              </m:sSub>
                              <m:sSub>
                                <m:sSubPr>
                                  <m:ctrlPr>
                                    <a:rPr lang="en-US" i="1">
                                      <a:latin typeface="Cambria Math" panose="02040503050406030204" pitchFamily="18" charset="0"/>
                                    </a:rPr>
                                  </m:ctrlPr>
                                </m:sSubPr>
                                <m:e>
                                  <m:r>
                                    <a:rPr lang="en-US" i="1">
                                      <a:latin typeface="Cambria Math"/>
                                      <a:sym typeface="Wingdings"/>
                                    </a:rPr>
                                    <m:t> </m:t>
                                  </m:r>
                                  <m:r>
                                    <a:rPr lang="en-US" i="1">
                                      <a:latin typeface="Cambria Math"/>
                                      <a:sym typeface="Wingdings"/>
                                    </a:rPr>
                                    <m:t>𝐹</m:t>
                                  </m:r>
                                </m:e>
                                <m:sub>
                                  <m:r>
                                    <a:rPr lang="en-US" i="1">
                                      <a:latin typeface="Cambria Math"/>
                                    </a:rPr>
                                    <m:t>𝑒</m:t>
                                  </m:r>
                                </m:sub>
                              </m:sSub>
                            </m:e>
                          </m:d>
                        </m:e>
                      </m:nary>
                    </m:oMath>
                  </m:oMathPara>
                </a14:m>
                <a:endParaRPr lang="en-US" dirty="0"/>
              </a:p>
            </p:txBody>
          </p:sp>
        </mc:Choice>
        <mc:Fallback xmlns="">
          <p:sp>
            <p:nvSpPr>
              <p:cNvPr id="130" name="TextBox 129"/>
              <p:cNvSpPr txBox="1">
                <a:spLocks noRot="1" noChangeAspect="1" noMove="1" noResize="1" noEditPoints="1" noAdjustHandles="1" noChangeArrowheads="1" noChangeShapeType="1" noTextEdit="1"/>
              </p:cNvSpPr>
              <p:nvPr/>
            </p:nvSpPr>
            <p:spPr>
              <a:xfrm>
                <a:off x="1" y="1279931"/>
                <a:ext cx="9098974" cy="879343"/>
              </a:xfrm>
              <a:prstGeom prst="rect">
                <a:avLst/>
              </a:prstGeom>
              <a:blipFill>
                <a:blip r:embed="rId4"/>
                <a:stretch>
                  <a:fillRect/>
                </a:stretch>
              </a:blipFill>
            </p:spPr>
            <p:txBody>
              <a:bodyPr/>
              <a:lstStyle/>
              <a:p>
                <a:r>
                  <a:rPr lang="en-US">
                    <a:noFill/>
                  </a:rPr>
                  <a:t> </a:t>
                </a:r>
              </a:p>
            </p:txBody>
          </p:sp>
        </mc:Fallback>
      </mc:AlternateContent>
      <p:sp>
        <p:nvSpPr>
          <p:cNvPr id="131" name="Rectangle 130"/>
          <p:cNvSpPr/>
          <p:nvPr/>
        </p:nvSpPr>
        <p:spPr>
          <a:xfrm>
            <a:off x="132203" y="1946390"/>
            <a:ext cx="8966772" cy="4057329"/>
          </a:xfrm>
          <a:prstGeom prst="rect">
            <a:avLst/>
          </a:prstGeom>
        </p:spPr>
        <p:txBody>
          <a:bodyPr wrap="square">
            <a:spAutoFit/>
          </a:bodyPr>
          <a:lstStyle/>
          <a:p>
            <a:pPr marL="0" marR="0" algn="r" rtl="1">
              <a:lnSpc>
                <a:spcPct val="107000"/>
              </a:lnSpc>
              <a:spcBef>
                <a:spcPts val="0"/>
              </a:spcBef>
              <a:spcAft>
                <a:spcPts val="800"/>
              </a:spcAft>
            </a:pPr>
            <a:r>
              <a:rPr lang="ar-JO" sz="1800" dirty="0">
                <a:effectLst/>
                <a:latin typeface="Calibri" panose="020F0502020204030204" pitchFamily="34" charset="0"/>
                <a:ea typeface="Calibri" panose="020F0502020204030204" pitchFamily="34" charset="0"/>
                <a:cs typeface="Arial" panose="020B0604020202020204" pitchFamily="34" charset="0"/>
              </a:rPr>
              <a:t>حيث</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gn="r" rtl="1">
              <a:lnSpc>
                <a:spcPct val="107000"/>
              </a:lnSpc>
              <a:spcBef>
                <a:spcPts val="0"/>
              </a:spcBef>
              <a:spcAft>
                <a:spcPts val="800"/>
              </a:spcAft>
            </a:pPr>
            <a:r>
              <a:rPr lang="ar-SA" sz="1800" dirty="0">
                <a:effectLst/>
                <a:latin typeface="Calibri" panose="020F0502020204030204" pitchFamily="34" charset="0"/>
                <a:ea typeface="Calibri" panose="020F0502020204030204" pitchFamily="34" charset="0"/>
                <a:cs typeface="Arial" panose="020B0604020202020204" pitchFamily="34" charset="0"/>
              </a:rPr>
              <a:t> </a:t>
            </a:r>
            <a:r>
              <a:rPr lang="en-US" sz="1800" dirty="0" err="1">
                <a:effectLst/>
                <a:latin typeface="Calibri" panose="020F0502020204030204" pitchFamily="34" charset="0"/>
                <a:ea typeface="Calibri" panose="020F0502020204030204" pitchFamily="34" charset="0"/>
                <a:cs typeface="Arial" panose="020B0604020202020204" pitchFamily="34" charset="0"/>
              </a:rPr>
              <a:t>EUIth</a:t>
            </a:r>
            <a:r>
              <a:rPr lang="ar-SA" sz="1800" dirty="0">
                <a:effectLst/>
                <a:latin typeface="Calibri" panose="020F0502020204030204" pitchFamily="34" charset="0"/>
                <a:ea typeface="Calibri" panose="020F0502020204030204" pitchFamily="34" charset="0"/>
                <a:cs typeface="Arial" panose="020B0604020202020204" pitchFamily="34" charset="0"/>
              </a:rPr>
              <a:t>، </a:t>
            </a:r>
            <a:r>
              <a:rPr lang="en-US" sz="1800" dirty="0" err="1">
                <a:effectLst/>
                <a:latin typeface="Calibri" panose="020F0502020204030204" pitchFamily="34" charset="0"/>
                <a:ea typeface="Calibri" panose="020F0502020204030204" pitchFamily="34" charset="0"/>
                <a:cs typeface="Arial" panose="020B0604020202020204" pitchFamily="34" charset="0"/>
              </a:rPr>
              <a:t>i</a:t>
            </a:r>
            <a:r>
              <a:rPr lang="en-US" sz="1800" dirty="0">
                <a:effectLst/>
                <a:latin typeface="Calibri" panose="020F0502020204030204" pitchFamily="34" charset="0"/>
                <a:ea typeface="Calibri" panose="020F0502020204030204" pitchFamily="34" charset="0"/>
                <a:cs typeface="Arial" panose="020B0604020202020204" pitchFamily="34" charset="0"/>
              </a:rPr>
              <a:t> = </a:t>
            </a:r>
            <a:r>
              <a:rPr lang="ar-SA" sz="1800" dirty="0">
                <a:effectLst/>
                <a:latin typeface="Calibri" panose="020F0502020204030204" pitchFamily="34" charset="0"/>
                <a:ea typeface="Calibri" panose="020F0502020204030204" pitchFamily="34" charset="0"/>
                <a:cs typeface="Arial" panose="020B0604020202020204" pitchFamily="34" charset="0"/>
              </a:rPr>
              <a:t>كثافة استخدام الطاقة الحرارية السنوية للوقود</a:t>
            </a:r>
            <a:r>
              <a:rPr lang="en-US" sz="1800" dirty="0">
                <a:effectLst/>
                <a:latin typeface="Calibri" panose="020F0502020204030204" pitchFamily="34" charset="0"/>
                <a:ea typeface="Calibri" panose="020F0502020204030204" pitchFamily="34" charset="0"/>
                <a:cs typeface="Arial" panose="020B0604020202020204" pitchFamily="34" charset="0"/>
              </a:rPr>
              <a:t> </a:t>
            </a:r>
            <a:r>
              <a:rPr lang="en-US" sz="1800" dirty="0" err="1">
                <a:effectLst/>
                <a:latin typeface="Calibri" panose="020F0502020204030204" pitchFamily="34" charset="0"/>
                <a:ea typeface="Calibri" panose="020F0502020204030204" pitchFamily="34" charset="0"/>
                <a:cs typeface="Arial" panose="020B0604020202020204" pitchFamily="34" charset="0"/>
              </a:rPr>
              <a:t>i</a:t>
            </a:r>
            <a:r>
              <a:rPr lang="en-US" sz="1800" dirty="0">
                <a:effectLst/>
                <a:latin typeface="Calibri" panose="020F0502020204030204" pitchFamily="34" charset="0"/>
                <a:ea typeface="Calibri" panose="020F0502020204030204" pitchFamily="34" charset="0"/>
                <a:cs typeface="Arial" panose="020B0604020202020204" pitchFamily="34" charset="0"/>
              </a:rPr>
              <a:t> (</a:t>
            </a:r>
            <a:r>
              <a:rPr lang="en-US" sz="1800" dirty="0" err="1">
                <a:effectLst/>
                <a:latin typeface="Calibri" panose="020F0502020204030204" pitchFamily="34" charset="0"/>
                <a:ea typeface="Calibri" panose="020F0502020204030204" pitchFamily="34" charset="0"/>
                <a:cs typeface="Arial" panose="020B0604020202020204" pitchFamily="34" charset="0"/>
              </a:rPr>
              <a:t>kWhth</a:t>
            </a:r>
            <a:r>
              <a:rPr lang="en-US" sz="1800" dirty="0">
                <a:effectLst/>
                <a:latin typeface="Calibri" panose="020F0502020204030204" pitchFamily="34" charset="0"/>
                <a:ea typeface="Calibri" panose="020F0502020204030204" pitchFamily="34" charset="0"/>
                <a:cs typeface="Arial" panose="020B0604020202020204" pitchFamily="34" charset="0"/>
              </a:rPr>
              <a:t> / m2 / y) </a:t>
            </a:r>
            <a:r>
              <a:rPr lang="ar-SA" sz="1800" dirty="0">
                <a:effectLst/>
                <a:latin typeface="Calibri" panose="020F0502020204030204" pitchFamily="34" charset="0"/>
                <a:ea typeface="Calibri" panose="020F0502020204030204" pitchFamily="34" charset="0"/>
                <a:cs typeface="Arial" panose="020B0604020202020204" pitchFamily="34" charset="0"/>
              </a:rPr>
              <a:t>للغاز و / أو الزيت أو أي وقود آخر يتم تسليمه إلى المبنى من أجل خدماته الفنية</a:t>
            </a:r>
            <a:endParaRPr lang="ar-JO" sz="1800" dirty="0">
              <a:effectLst/>
              <a:latin typeface="Calibri" panose="020F0502020204030204" pitchFamily="34" charset="0"/>
              <a:ea typeface="Calibri" panose="020F0502020204030204" pitchFamily="34" charset="0"/>
              <a:cs typeface="Arial" panose="020B0604020202020204" pitchFamily="34" charset="0"/>
            </a:endParaRPr>
          </a:p>
          <a:p>
            <a:pPr marL="0" marR="0" algn="r" rtl="1">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Fi  </a:t>
            </a:r>
            <a:r>
              <a:rPr lang="ar-SA" sz="1800" dirty="0">
                <a:effectLst/>
                <a:latin typeface="Calibri" panose="020F0502020204030204" pitchFamily="34" charset="0"/>
                <a:ea typeface="Calibri" panose="020F0502020204030204" pitchFamily="34" charset="0"/>
                <a:cs typeface="Arial" panose="020B0604020202020204" pitchFamily="34" charset="0"/>
              </a:rPr>
              <a:t> =عامل التحويل الوطني للوقود</a:t>
            </a:r>
            <a:r>
              <a:rPr lang="en-US" sz="1800" dirty="0">
                <a:effectLst/>
                <a:latin typeface="Calibri" panose="020F0502020204030204" pitchFamily="34" charset="0"/>
                <a:ea typeface="Calibri" panose="020F0502020204030204" pitchFamily="34" charset="0"/>
                <a:cs typeface="Arial" panose="020B0604020202020204" pitchFamily="34" charset="0"/>
              </a:rPr>
              <a:t> </a:t>
            </a:r>
            <a:r>
              <a:rPr lang="en-US" sz="1800" dirty="0" err="1">
                <a:effectLst/>
                <a:latin typeface="Calibri" panose="020F0502020204030204" pitchFamily="34" charset="0"/>
                <a:ea typeface="Calibri" panose="020F0502020204030204" pitchFamily="34" charset="0"/>
                <a:cs typeface="Arial" panose="020B0604020202020204" pitchFamily="34" charset="0"/>
              </a:rPr>
              <a:t>i</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gn="r" rtl="1">
              <a:lnSpc>
                <a:spcPct val="107000"/>
              </a:lnSpc>
              <a:spcBef>
                <a:spcPts val="0"/>
              </a:spcBef>
              <a:spcAft>
                <a:spcPts val="800"/>
              </a:spcAft>
            </a:pPr>
            <a:r>
              <a:rPr lang="ar-SA" sz="1800" dirty="0">
                <a:effectLst/>
                <a:latin typeface="Calibri" panose="020F0502020204030204" pitchFamily="34" charset="0"/>
                <a:ea typeface="Calibri" panose="020F0502020204030204" pitchFamily="34" charset="0"/>
                <a:cs typeface="Arial" panose="020B0604020202020204" pitchFamily="34" charset="0"/>
              </a:rPr>
              <a:t> </a:t>
            </a:r>
            <a:r>
              <a:rPr lang="en-US" sz="1800" dirty="0" err="1">
                <a:effectLst/>
                <a:latin typeface="Calibri" panose="020F0502020204030204" pitchFamily="34" charset="0"/>
                <a:ea typeface="Calibri" panose="020F0502020204030204" pitchFamily="34" charset="0"/>
                <a:cs typeface="Arial" panose="020B0604020202020204" pitchFamily="34" charset="0"/>
              </a:rPr>
              <a:t>EUId</a:t>
            </a:r>
            <a:r>
              <a:rPr lang="en-US" sz="1800" dirty="0">
                <a:effectLst/>
                <a:latin typeface="Calibri" panose="020F0502020204030204" pitchFamily="34" charset="0"/>
                <a:ea typeface="Calibri" panose="020F0502020204030204" pitchFamily="34" charset="0"/>
                <a:cs typeface="Arial" panose="020B0604020202020204" pitchFamily="34" charset="0"/>
              </a:rPr>
              <a:t> </a:t>
            </a:r>
            <a:r>
              <a:rPr lang="ar-SA" sz="1800" dirty="0">
                <a:effectLst/>
                <a:latin typeface="Calibri" panose="020F0502020204030204" pitchFamily="34" charset="0"/>
                <a:ea typeface="Calibri" panose="020F0502020204030204" pitchFamily="34" charset="0"/>
                <a:cs typeface="Arial" panose="020B0604020202020204" pitchFamily="34" charset="0"/>
              </a:rPr>
              <a:t>  = كثافة استخدام الطاقة الحرارية السنوية</a:t>
            </a:r>
            <a:r>
              <a:rPr lang="en-US" sz="1800" dirty="0">
                <a:effectLst/>
                <a:latin typeface="Calibri" panose="020F0502020204030204" pitchFamily="34" charset="0"/>
                <a:ea typeface="Calibri" panose="020F0502020204030204" pitchFamily="34" charset="0"/>
                <a:cs typeface="Arial" panose="020B0604020202020204" pitchFamily="34" charset="0"/>
              </a:rPr>
              <a:t> (</a:t>
            </a:r>
            <a:r>
              <a:rPr lang="en-US" sz="1800" dirty="0" err="1">
                <a:effectLst/>
                <a:latin typeface="Calibri" panose="020F0502020204030204" pitchFamily="34" charset="0"/>
                <a:ea typeface="Calibri" panose="020F0502020204030204" pitchFamily="34" charset="0"/>
                <a:cs typeface="Arial" panose="020B0604020202020204" pitchFamily="34" charset="0"/>
              </a:rPr>
              <a:t>kWhth</a:t>
            </a:r>
            <a:r>
              <a:rPr lang="en-US" sz="1800" dirty="0">
                <a:effectLst/>
                <a:latin typeface="Calibri" panose="020F0502020204030204" pitchFamily="34" charset="0"/>
                <a:ea typeface="Calibri" panose="020F0502020204030204" pitchFamily="34" charset="0"/>
                <a:cs typeface="Arial" panose="020B0604020202020204" pitchFamily="34" charset="0"/>
              </a:rPr>
              <a:t> / m2 / y) </a:t>
            </a:r>
            <a:r>
              <a:rPr lang="ar-SA" sz="1800" dirty="0">
                <a:effectLst/>
                <a:latin typeface="Calibri" panose="020F0502020204030204" pitchFamily="34" charset="0"/>
                <a:ea typeface="Calibri" panose="020F0502020204030204" pitchFamily="34" charset="0"/>
                <a:cs typeface="Arial" panose="020B0604020202020204" pitchFamily="34" charset="0"/>
              </a:rPr>
              <a:t>التي تستخدمها شبكة تدفئة / تبريد المنطقة لتوليد الحرارة / البرودة التي يتم توصيلها إلى المبنى من أجل خدماته الفنية</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gn="r" rtl="1">
              <a:lnSpc>
                <a:spcPct val="107000"/>
              </a:lnSpc>
              <a:spcBef>
                <a:spcPts val="0"/>
              </a:spcBef>
              <a:spcAft>
                <a:spcPts val="800"/>
              </a:spcAft>
            </a:pPr>
            <a:r>
              <a:rPr lang="en-US" sz="1800" dirty="0" err="1">
                <a:effectLst/>
                <a:latin typeface="Calibri" panose="020F0502020204030204" pitchFamily="34" charset="0"/>
                <a:ea typeface="Calibri" panose="020F0502020204030204" pitchFamily="34" charset="0"/>
                <a:cs typeface="Arial" panose="020B0604020202020204" pitchFamily="34" charset="0"/>
              </a:rPr>
              <a:t>Fd</a:t>
            </a:r>
            <a:r>
              <a:rPr lang="en-US" sz="1800" dirty="0">
                <a:effectLst/>
                <a:latin typeface="Calibri" panose="020F0502020204030204" pitchFamily="34" charset="0"/>
                <a:ea typeface="Calibri" panose="020F0502020204030204" pitchFamily="34" charset="0"/>
                <a:cs typeface="Arial" panose="020B0604020202020204" pitchFamily="34" charset="0"/>
              </a:rPr>
              <a:t>  </a:t>
            </a:r>
            <a:r>
              <a:rPr lang="ar-SA" sz="1800" dirty="0">
                <a:effectLst/>
                <a:latin typeface="Calibri" panose="020F0502020204030204" pitchFamily="34" charset="0"/>
                <a:ea typeface="Calibri" panose="020F0502020204030204" pitchFamily="34" charset="0"/>
                <a:cs typeface="Arial" panose="020B0604020202020204" pitchFamily="34" charset="0"/>
              </a:rPr>
              <a:t>  = معامل التحويل الوطني للوقود المستخدم بواسطة شبكة تدفئة / تبريد المنطقة</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gn="r" rtl="1">
              <a:lnSpc>
                <a:spcPct val="107000"/>
              </a:lnSpc>
              <a:spcBef>
                <a:spcPts val="0"/>
              </a:spcBef>
              <a:spcAft>
                <a:spcPts val="800"/>
              </a:spcAft>
            </a:pPr>
            <a:r>
              <a:rPr lang="ar-SA" sz="1800" dirty="0">
                <a:effectLst/>
                <a:latin typeface="Calibri" panose="020F0502020204030204" pitchFamily="34" charset="0"/>
                <a:ea typeface="Calibri" panose="020F0502020204030204" pitchFamily="34" charset="0"/>
                <a:cs typeface="Arial" panose="020B0604020202020204" pitchFamily="34" charset="0"/>
              </a:rPr>
              <a:t> </a:t>
            </a:r>
            <a:r>
              <a:rPr lang="en-US" sz="1800" dirty="0" err="1">
                <a:effectLst/>
                <a:latin typeface="Calibri" panose="020F0502020204030204" pitchFamily="34" charset="0"/>
                <a:ea typeface="Calibri" panose="020F0502020204030204" pitchFamily="34" charset="0"/>
                <a:cs typeface="Arial" panose="020B0604020202020204" pitchFamily="34" charset="0"/>
              </a:rPr>
              <a:t>EUIe</a:t>
            </a:r>
            <a:r>
              <a:rPr lang="en-US" sz="1800" dirty="0">
                <a:effectLst/>
                <a:latin typeface="Calibri" panose="020F0502020204030204" pitchFamily="34" charset="0"/>
                <a:ea typeface="Calibri" panose="020F0502020204030204" pitchFamily="34" charset="0"/>
                <a:cs typeface="Arial" panose="020B0604020202020204" pitchFamily="34" charset="0"/>
              </a:rPr>
              <a:t>  </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ar-SA" sz="1800" dirty="0">
                <a:effectLst/>
                <a:latin typeface="Arial" panose="020B0604020202020204" pitchFamily="34" charset="0"/>
                <a:ea typeface="Calibri" panose="020F0502020204030204" pitchFamily="34" charset="0"/>
                <a:cs typeface="Arial" panose="020B0604020202020204" pitchFamily="34" charset="0"/>
              </a:rPr>
              <a:t>= </a:t>
            </a:r>
            <a:r>
              <a:rPr lang="ar-SA" sz="1800" dirty="0">
                <a:effectLst/>
                <a:latin typeface="Calibri" panose="020F0502020204030204" pitchFamily="34" charset="0"/>
                <a:ea typeface="Calibri" panose="020F0502020204030204" pitchFamily="34" charset="0"/>
                <a:cs typeface="Arial" panose="020B0604020202020204" pitchFamily="34" charset="0"/>
              </a:rPr>
              <a:t>كثافة استخدام الطاقة الكهربائية السنوية</a:t>
            </a:r>
            <a:r>
              <a:rPr lang="en-US" sz="1800" dirty="0">
                <a:effectLst/>
                <a:latin typeface="Calibri" panose="020F0502020204030204" pitchFamily="34" charset="0"/>
                <a:ea typeface="Calibri" panose="020F0502020204030204" pitchFamily="34" charset="0"/>
                <a:cs typeface="Arial" panose="020B0604020202020204" pitchFamily="34" charset="0"/>
              </a:rPr>
              <a:t> (</a:t>
            </a:r>
            <a:r>
              <a:rPr lang="en-US" sz="1800" dirty="0" err="1">
                <a:effectLst/>
                <a:latin typeface="Calibri" panose="020F0502020204030204" pitchFamily="34" charset="0"/>
                <a:ea typeface="Calibri" panose="020F0502020204030204" pitchFamily="34" charset="0"/>
                <a:cs typeface="Arial" panose="020B0604020202020204" pitchFamily="34" charset="0"/>
              </a:rPr>
              <a:t>kWhe</a:t>
            </a:r>
            <a:r>
              <a:rPr lang="en-US" sz="1800" dirty="0">
                <a:effectLst/>
                <a:latin typeface="Calibri" panose="020F0502020204030204" pitchFamily="34" charset="0"/>
                <a:ea typeface="Calibri" panose="020F0502020204030204" pitchFamily="34" charset="0"/>
                <a:cs typeface="Arial" panose="020B0604020202020204" pitchFamily="34" charset="0"/>
              </a:rPr>
              <a:t> / m2 / y) </a:t>
            </a:r>
            <a:r>
              <a:rPr lang="ar-SA" sz="1800" dirty="0">
                <a:effectLst/>
                <a:latin typeface="Calibri" panose="020F0502020204030204" pitchFamily="34" charset="0"/>
                <a:ea typeface="Calibri" panose="020F0502020204030204" pitchFamily="34" charset="0"/>
                <a:cs typeface="Arial" panose="020B0604020202020204" pitchFamily="34" charset="0"/>
              </a:rPr>
              <a:t>للكهرباء التي يتم توصيلها إلى المبنى من أجل خدماته الفنية</a:t>
            </a:r>
            <a:r>
              <a:rPr lang="en-US" sz="1800" dirty="0">
                <a:effectLst/>
                <a:latin typeface="Calibri" panose="020F0502020204030204" pitchFamily="34" charset="0"/>
                <a:ea typeface="Calibri" panose="020F0502020204030204" pitchFamily="34" charset="0"/>
                <a:cs typeface="Arial" panose="020B0604020202020204" pitchFamily="34" charset="0"/>
              </a:rPr>
              <a:t> (</a:t>
            </a:r>
            <a:r>
              <a:rPr lang="en-US" sz="1800" dirty="0" err="1">
                <a:effectLst/>
                <a:latin typeface="Calibri" panose="020F0502020204030204" pitchFamily="34" charset="0"/>
                <a:ea typeface="Calibri" panose="020F0502020204030204" pitchFamily="34" charset="0"/>
                <a:cs typeface="Arial" panose="020B0604020202020204" pitchFamily="34" charset="0"/>
              </a:rPr>
              <a:t>kWhe</a:t>
            </a:r>
            <a:r>
              <a:rPr lang="en-US" sz="1800" dirty="0">
                <a:effectLst/>
                <a:latin typeface="Calibri" panose="020F0502020204030204" pitchFamily="34" charset="0"/>
                <a:ea typeface="Calibri" panose="020F0502020204030204" pitchFamily="34" charset="0"/>
                <a:cs typeface="Arial" panose="020B0604020202020204" pitchFamily="34" charset="0"/>
              </a:rPr>
              <a:t> / m2 / y)</a:t>
            </a:r>
          </a:p>
          <a:p>
            <a:pPr marL="0" marR="0" algn="r" rtl="1">
              <a:lnSpc>
                <a:spcPct val="107000"/>
              </a:lnSpc>
              <a:spcBef>
                <a:spcPts val="0"/>
              </a:spcBef>
              <a:spcAft>
                <a:spcPts val="800"/>
              </a:spcAft>
            </a:pPr>
            <a:r>
              <a:rPr lang="ar-SA" sz="1800" dirty="0">
                <a:effectLst/>
                <a:latin typeface="Calibri" panose="020F0502020204030204" pitchFamily="34" charset="0"/>
                <a:ea typeface="Calibri" panose="020F0502020204030204" pitchFamily="34" charset="0"/>
                <a:cs typeface="Arial" panose="020B0604020202020204" pitchFamily="34" charset="0"/>
              </a:rPr>
              <a:t> </a:t>
            </a:r>
            <a:r>
              <a:rPr lang="en-US" sz="1800" dirty="0">
                <a:effectLst/>
                <a:latin typeface="Calibri" panose="020F0502020204030204" pitchFamily="34" charset="0"/>
                <a:ea typeface="Calibri" panose="020F0502020204030204" pitchFamily="34" charset="0"/>
                <a:cs typeface="Arial" panose="020B0604020202020204" pitchFamily="34" charset="0"/>
              </a:rPr>
              <a:t>Fe</a:t>
            </a:r>
            <a:r>
              <a:rPr lang="ar-SA" sz="1800" dirty="0">
                <a:effectLst/>
                <a:latin typeface="Calibri" panose="020F0502020204030204" pitchFamily="34" charset="0"/>
                <a:ea typeface="Calibri" panose="020F0502020204030204" pitchFamily="34" charset="0"/>
                <a:cs typeface="Arial" panose="020B0604020202020204" pitchFamily="34" charset="0"/>
              </a:rPr>
              <a:t> = عامل التحويل الوطني للكهرباء من الشبكة الرئيسية (يعتمد على مزيج الطاقة للشبكة الرئيسية)</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gn="r" rtl="1">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solidFill>
                  <a:srgbClr val="00B050"/>
                </a:solidFill>
              </a:rPr>
              <a:t>ب.1.1 - استهلاك الطاقة الرئيسي</a:t>
            </a:r>
            <a:endParaRPr lang="it-IT" sz="2800" b="1" dirty="0">
              <a:solidFill>
                <a:srgbClr val="00B050"/>
              </a:solidFill>
            </a:endParaRPr>
          </a:p>
        </p:txBody>
      </p:sp>
      <p:sp>
        <p:nvSpPr>
          <p:cNvPr id="9"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14</a:t>
            </a:fld>
            <a:endParaRPr lang="en-US" dirty="0">
              <a:solidFill>
                <a:schemeClr val="bg1"/>
              </a:solidFill>
            </a:endParaRPr>
          </a:p>
        </p:txBody>
      </p:sp>
      <p:sp>
        <p:nvSpPr>
          <p:cNvPr id="2" name="Rectangle 1">
            <a:extLst>
              <a:ext uri="{FF2B5EF4-FFF2-40B4-BE49-F238E27FC236}">
                <a16:creationId xmlns:a16="http://schemas.microsoft.com/office/drawing/2014/main" id="{6527DF4F-392E-F312-A5C2-DDC49A5BD963}"/>
              </a:ext>
            </a:extLst>
          </p:cNvPr>
          <p:cNvSpPr/>
          <p:nvPr/>
        </p:nvSpPr>
        <p:spPr>
          <a:xfrm>
            <a:off x="2230016" y="5924939"/>
            <a:ext cx="1791478" cy="6396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236835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914369" y="4525988"/>
            <a:ext cx="2143455" cy="1106424"/>
          </a:xfrm>
          <a:prstGeom prst="rect">
            <a:avLst/>
          </a:prstGeom>
        </p:spPr>
      </p:pic>
      <p:pic>
        <p:nvPicPr>
          <p:cNvPr id="2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17838" y="2599022"/>
            <a:ext cx="2039986" cy="1108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ar" b="1" u="sng" dirty="0">
                <a:latin typeface="Calibri" panose="020F0502020204030204" pitchFamily="34" charset="0"/>
                <a:cs typeface="Calibri" panose="020F0502020204030204" pitchFamily="34" charset="0"/>
              </a:rPr>
              <a:t>طريقة التقييم - مرحلة التصميم</a:t>
            </a:r>
            <a:endParaRPr lang="it-IT" dirty="0"/>
          </a:p>
        </p:txBody>
      </p:sp>
      <p:pic>
        <p:nvPicPr>
          <p:cNvPr id="2051"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410544" y="3254820"/>
            <a:ext cx="2026143" cy="11029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Rounded Rectangle 14"/>
          <p:cNvSpPr/>
          <p:nvPr/>
        </p:nvSpPr>
        <p:spPr>
          <a:xfrm>
            <a:off x="3489090" y="2718982"/>
            <a:ext cx="1816443" cy="968291"/>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lnSpc>
                <a:spcPts val="2500"/>
              </a:lnSpc>
            </a:pPr>
            <a:r>
              <a:rPr lang="ar" sz="2400" b="1" dirty="0"/>
              <a:t>عوامل التحويل الوطنية</a:t>
            </a:r>
            <a:endParaRPr lang="en-US" sz="2400" b="1" dirty="0"/>
          </a:p>
        </p:txBody>
      </p:sp>
      <p:sp>
        <p:nvSpPr>
          <p:cNvPr id="16" name="Rectangle 15"/>
          <p:cNvSpPr/>
          <p:nvPr/>
        </p:nvSpPr>
        <p:spPr>
          <a:xfrm>
            <a:off x="2864178" y="2718982"/>
            <a:ext cx="566181"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ar"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X</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7" name="Rectangle 16"/>
          <p:cNvSpPr/>
          <p:nvPr/>
        </p:nvSpPr>
        <p:spPr>
          <a:xfrm>
            <a:off x="6110017" y="3559807"/>
            <a:ext cx="529311"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ar"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9" name="Rectangle 18"/>
          <p:cNvSpPr/>
          <p:nvPr/>
        </p:nvSpPr>
        <p:spPr>
          <a:xfrm>
            <a:off x="384169" y="2599022"/>
            <a:ext cx="1754006" cy="461665"/>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ar" sz="2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الوقود (ب 1.2)</a:t>
            </a:r>
            <a:endParaRPr lang="en-US" sz="2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1" name="Rectangle 20"/>
          <p:cNvSpPr/>
          <p:nvPr/>
        </p:nvSpPr>
        <p:spPr>
          <a:xfrm>
            <a:off x="5040877" y="3712207"/>
            <a:ext cx="529311"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ar"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3" name="Rounded Rectangle 22"/>
          <p:cNvSpPr/>
          <p:nvPr/>
        </p:nvSpPr>
        <p:spPr>
          <a:xfrm>
            <a:off x="3494313" y="4694428"/>
            <a:ext cx="1816443" cy="968291"/>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lnSpc>
                <a:spcPts val="2500"/>
              </a:lnSpc>
            </a:pPr>
            <a:r>
              <a:rPr lang="ar" sz="2400" b="1" dirty="0">
                <a:effectLst>
                  <a:outerShdw blurRad="38100" dist="38100" dir="2700000" algn="tl">
                    <a:srgbClr val="000000">
                      <a:alpha val="43137"/>
                    </a:srgbClr>
                  </a:outerShdw>
                </a:effectLst>
              </a:rPr>
              <a:t>عامل التحويل الوطني</a:t>
            </a:r>
            <a:endParaRPr lang="en-US" sz="2400" b="1" dirty="0">
              <a:effectLst>
                <a:outerShdw blurRad="38100" dist="38100" dir="2700000" algn="tl">
                  <a:srgbClr val="000000">
                    <a:alpha val="43137"/>
                  </a:srgbClr>
                </a:outerShdw>
              </a:effectLst>
            </a:endParaRPr>
          </a:p>
        </p:txBody>
      </p:sp>
      <p:sp>
        <p:nvSpPr>
          <p:cNvPr id="24" name="Rectangle 23"/>
          <p:cNvSpPr/>
          <p:nvPr/>
        </p:nvSpPr>
        <p:spPr>
          <a:xfrm>
            <a:off x="2869401" y="4694428"/>
            <a:ext cx="566181"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ar"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X</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5" name="Rectangle 24"/>
          <p:cNvSpPr/>
          <p:nvPr/>
        </p:nvSpPr>
        <p:spPr>
          <a:xfrm>
            <a:off x="384169" y="4574468"/>
            <a:ext cx="2351926" cy="461665"/>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ar" sz="2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الكهرباء (ب 1.3)</a:t>
            </a:r>
            <a:endParaRPr lang="en-US" sz="2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 name="Right Brace 1"/>
          <p:cNvSpPr/>
          <p:nvPr/>
        </p:nvSpPr>
        <p:spPr>
          <a:xfrm>
            <a:off x="5442752" y="2599022"/>
            <a:ext cx="667265" cy="3018736"/>
          </a:xfrm>
          <a:prstGeom prst="rightBrace">
            <a:avLst/>
          </a:prstGeom>
          <a:ln w="571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 name="Rectangle 2"/>
          <p:cNvSpPr/>
          <p:nvPr/>
        </p:nvSpPr>
        <p:spPr>
          <a:xfrm>
            <a:off x="6511892" y="4479036"/>
            <a:ext cx="2576098" cy="1200329"/>
          </a:xfrm>
          <a:prstGeom prst="rect">
            <a:avLst/>
          </a:prstGeom>
        </p:spPr>
        <p:txBody>
          <a:bodyPr wrap="square">
            <a:spAutoFit/>
          </a:bodyPr>
          <a:lstStyle/>
          <a:p>
            <a:r>
              <a:rPr lang="ar" b="1" dirty="0"/>
              <a:t>إجمالي استخدام الطاقة الأساسية لكل مساحة أرضية داخلية مفيدة للمبنى سنويًا</a:t>
            </a:r>
          </a:p>
        </p:txBody>
      </p:sp>
      <p:sp>
        <p:nvSpPr>
          <p:cNvPr id="2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solidFill>
                  <a:srgbClr val="00B050"/>
                </a:solidFill>
              </a:rPr>
              <a:t>ب.1.1 - استهلاك الطاقة الرئيسي</a:t>
            </a:r>
            <a:endParaRPr lang="it-IT" sz="2800" b="1" dirty="0">
              <a:solidFill>
                <a:srgbClr val="00B050"/>
              </a:solidFill>
            </a:endParaRPr>
          </a:p>
        </p:txBody>
      </p:sp>
      <p:sp>
        <p:nvSpPr>
          <p:cNvPr id="18"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15</a:t>
            </a:fld>
            <a:endParaRPr lang="en-US" dirty="0">
              <a:solidFill>
                <a:schemeClr val="bg1"/>
              </a:solidFill>
            </a:endParaRPr>
          </a:p>
        </p:txBody>
      </p:sp>
      <p:sp>
        <p:nvSpPr>
          <p:cNvPr id="22" name="Segnaposto contenuto 2">
            <a:extLst>
              <a:ext uri="{FF2B5EF4-FFF2-40B4-BE49-F238E27FC236}">
                <a16:creationId xmlns:a16="http://schemas.microsoft.com/office/drawing/2014/main" id="{86F2EB93-A63A-4210-B86A-E5FCAD7D8D7F}"/>
              </a:ext>
            </a:extLst>
          </p:cNvPr>
          <p:cNvSpPr txBox="1">
            <a:spLocks/>
          </p:cNvSpPr>
          <p:nvPr/>
        </p:nvSpPr>
        <p:spPr>
          <a:xfrm>
            <a:off x="268224" y="1489240"/>
            <a:ext cx="8220130" cy="3495810"/>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lvl="0" indent="-457200" algn="r" rtl="1">
              <a:buFont typeface="+mj-lt"/>
              <a:buAutoNum type="arabicPeriod" startAt="4"/>
            </a:pPr>
            <a:r>
              <a:rPr lang="ar" sz="2200" dirty="0"/>
              <a:t>اجمع </a:t>
            </a:r>
            <a:r>
              <a:rPr lang="ar-JO" sz="2200" dirty="0"/>
              <a:t>كثافة</a:t>
            </a:r>
            <a:r>
              <a:rPr lang="ar" sz="2200" dirty="0"/>
              <a:t> استخدام الطاقة الحرارية والكهربائية لحساب كثافة </a:t>
            </a:r>
            <a:r>
              <a:rPr lang="ar" sz="2200" b="1" dirty="0"/>
              <a:t>استخدام الطاقة الأولية الإجمالية</a:t>
            </a:r>
            <a:endParaRPr lang="en-US" sz="2200" dirty="0"/>
          </a:p>
          <a:p>
            <a:pPr marL="457200" lvl="0" indent="-457200" algn="r" rtl="1">
              <a:buFont typeface="+mj-lt"/>
              <a:buAutoNum type="arabicPeriod" startAt="4"/>
            </a:pPr>
            <a:endParaRPr lang="en-US" sz="2200" dirty="0"/>
          </a:p>
          <a:p>
            <a:pPr marL="457200" lvl="0" indent="-457200" algn="r" rtl="1">
              <a:buFont typeface="+mj-lt"/>
              <a:buAutoNum type="arabicPeriod" startAt="4"/>
            </a:pPr>
            <a:endParaRPr lang="en-US" sz="2200" dirty="0"/>
          </a:p>
        </p:txBody>
      </p:sp>
      <p:sp>
        <p:nvSpPr>
          <p:cNvPr id="5" name="Rectangle 4">
            <a:extLst>
              <a:ext uri="{FF2B5EF4-FFF2-40B4-BE49-F238E27FC236}">
                <a16:creationId xmlns:a16="http://schemas.microsoft.com/office/drawing/2014/main" id="{E977243F-92CD-1593-38A3-A317FA1517CE}"/>
              </a:ext>
            </a:extLst>
          </p:cNvPr>
          <p:cNvSpPr/>
          <p:nvPr/>
        </p:nvSpPr>
        <p:spPr>
          <a:xfrm>
            <a:off x="2230016" y="5924939"/>
            <a:ext cx="1791478" cy="6396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024673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243150" y="1473640"/>
            <a:ext cx="8667170" cy="3495810"/>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buNone/>
            </a:pPr>
            <a:r>
              <a:rPr lang="ar" sz="2200" b="1" dirty="0">
                <a:solidFill>
                  <a:schemeClr val="tx1">
                    <a:lumMod val="50000"/>
                    <a:lumOff val="50000"/>
                  </a:schemeClr>
                </a:solidFill>
              </a:rPr>
              <a:t>خطوات الحساب للمباني </a:t>
            </a:r>
            <a:r>
              <a:rPr lang="ar" sz="2200" b="1" u="sng" dirty="0">
                <a:solidFill>
                  <a:schemeClr val="tx1">
                    <a:lumMod val="50000"/>
                    <a:lumOff val="50000"/>
                  </a:schemeClr>
                </a:solidFill>
              </a:rPr>
              <a:t>القائمة </a:t>
            </a:r>
            <a:r>
              <a:rPr lang="ar" sz="2200" b="1" dirty="0">
                <a:solidFill>
                  <a:schemeClr val="tx1">
                    <a:lumMod val="50000"/>
                    <a:lumOff val="50000"/>
                  </a:schemeClr>
                </a:solidFill>
              </a:rPr>
              <a:t>هي كما يلي:</a:t>
            </a:r>
            <a:r>
              <a:rPr lang="ar" sz="2200" dirty="0"/>
              <a:t> </a:t>
            </a:r>
            <a:endParaRPr lang="it-IT" sz="2200" dirty="0"/>
          </a:p>
          <a:p>
            <a:pPr marL="457200" indent="-457200" algn="r" rtl="1">
              <a:buFont typeface="+mj-lt"/>
              <a:buAutoNum type="arabicPeriod"/>
            </a:pPr>
            <a:r>
              <a:rPr lang="ar" sz="2200" dirty="0"/>
              <a:t>كثافة استخدام الطاقة </a:t>
            </a:r>
            <a:r>
              <a:rPr lang="ar" sz="2200" b="1" dirty="0"/>
              <a:t>الحرارية </a:t>
            </a:r>
            <a:r>
              <a:rPr lang="ar" sz="2200" dirty="0"/>
              <a:t>السنوية ( </a:t>
            </a:r>
            <a:r>
              <a:rPr lang="ar" sz="2200" dirty="0" err="1"/>
              <a:t>EUI </a:t>
            </a:r>
            <a:r>
              <a:rPr lang="ar" sz="2200" baseline="-25000" dirty="0" err="1"/>
              <a:t>th </a:t>
            </a:r>
            <a:r>
              <a:rPr lang="ar" sz="2200" dirty="0"/>
              <a:t>) لجميع ناقلات الطاقة (انظر </a:t>
            </a:r>
            <a:r>
              <a:rPr lang="ar" sz="2200" b="1" dirty="0"/>
              <a:t>ب 1.2 </a:t>
            </a:r>
            <a:r>
              <a:rPr lang="ar" sz="2200" dirty="0"/>
              <a:t>) من خلال </a:t>
            </a:r>
            <a:r>
              <a:rPr lang="ar" sz="2200" b="1" dirty="0"/>
              <a:t>المراقبة أو قياس </a:t>
            </a:r>
            <a:r>
              <a:rPr lang="ar" sz="2200" dirty="0"/>
              <a:t>الطاقة أو </a:t>
            </a:r>
            <a:r>
              <a:rPr lang="ar" sz="2200" b="1" dirty="0"/>
              <a:t>الفواتير </a:t>
            </a:r>
            <a:r>
              <a:rPr lang="ar" sz="2200" dirty="0"/>
              <a:t>أو </a:t>
            </a:r>
            <a:r>
              <a:rPr lang="ar" sz="2200" b="1" dirty="0"/>
              <a:t>المرافق </a:t>
            </a:r>
            <a:r>
              <a:rPr lang="ar" sz="2200" dirty="0"/>
              <a:t>، </a:t>
            </a:r>
            <a:r>
              <a:rPr lang="ar" sz="2200" dirty="0">
                <a:solidFill>
                  <a:prstClr val="black"/>
                </a:solidFill>
              </a:rPr>
              <a:t>باستخدام </a:t>
            </a:r>
            <a:r>
              <a:rPr lang="ar" sz="2200" b="1" dirty="0">
                <a:solidFill>
                  <a:prstClr val="black"/>
                </a:solidFill>
              </a:rPr>
              <a:t>متوسط 3 سنوات </a:t>
            </a:r>
            <a:r>
              <a:rPr lang="ar" sz="2200" dirty="0"/>
              <a:t>، بالكيلوواط / ساعة لكل متر مربع من مساحة الأرضية الداخلية المفيدة سنويًا ( </a:t>
            </a:r>
            <a:r>
              <a:rPr lang="ar" sz="2200" dirty="0" err="1"/>
              <a:t>kWh </a:t>
            </a:r>
            <a:r>
              <a:rPr lang="ar" sz="2200" baseline="-25000" dirty="0" err="1"/>
              <a:t>th </a:t>
            </a:r>
            <a:r>
              <a:rPr lang="ar" sz="2200" dirty="0"/>
              <a:t>/ m </a:t>
            </a:r>
            <a:r>
              <a:rPr lang="ar" sz="2200" baseline="30000" dirty="0"/>
              <a:t>2 </a:t>
            </a:r>
            <a:r>
              <a:rPr lang="ar" sz="2200" dirty="0"/>
              <a:t>/ y )</a:t>
            </a:r>
          </a:p>
          <a:p>
            <a:pPr marL="457200" indent="-457200" algn="r" rtl="1">
              <a:buFont typeface="+mj-lt"/>
              <a:buAutoNum type="arabicPeriod"/>
            </a:pPr>
            <a:r>
              <a:rPr lang="ar" sz="2200" dirty="0"/>
              <a:t>احسب </a:t>
            </a:r>
            <a:r>
              <a:rPr lang="ar" sz="2200" b="1" dirty="0"/>
              <a:t>الكهرباء </a:t>
            </a:r>
            <a:r>
              <a:rPr lang="ar" sz="2200" dirty="0"/>
              <a:t>السنوية كثافة استخدام الطاقة ( </a:t>
            </a:r>
            <a:r>
              <a:rPr lang="ar" sz="2200" dirty="0" err="1"/>
              <a:t>EUI </a:t>
            </a:r>
            <a:r>
              <a:rPr lang="ar" sz="2200" baseline="-25000" dirty="0" err="1"/>
              <a:t>e </a:t>
            </a:r>
            <a:r>
              <a:rPr lang="ar" sz="2200" dirty="0"/>
              <a:t>) ( انظر </a:t>
            </a:r>
            <a:r>
              <a:rPr lang="ar" sz="2200" b="1" dirty="0"/>
              <a:t>ب 1.3 </a:t>
            </a:r>
            <a:r>
              <a:rPr lang="ar" sz="2200" dirty="0"/>
              <a:t>) من خلال </a:t>
            </a:r>
            <a:r>
              <a:rPr lang="ar" sz="2200" b="1" dirty="0"/>
              <a:t>المراقبة أو قياس </a:t>
            </a:r>
            <a:r>
              <a:rPr lang="ar" sz="2200" dirty="0"/>
              <a:t>الطاقة أو </a:t>
            </a:r>
            <a:r>
              <a:rPr lang="ar" sz="2200" b="1" dirty="0"/>
              <a:t>الفواتير </a:t>
            </a:r>
            <a:r>
              <a:rPr lang="ar" sz="2200" dirty="0"/>
              <a:t>أو </a:t>
            </a:r>
            <a:r>
              <a:rPr lang="ar" sz="2200" b="1" dirty="0"/>
              <a:t>المرافق </a:t>
            </a:r>
            <a:r>
              <a:rPr lang="ar" sz="2200" dirty="0"/>
              <a:t>، </a:t>
            </a:r>
            <a:r>
              <a:rPr lang="ar" sz="2200" dirty="0">
                <a:solidFill>
                  <a:prstClr val="black"/>
                </a:solidFill>
              </a:rPr>
              <a:t>باستخدام </a:t>
            </a:r>
            <a:r>
              <a:rPr lang="ar" sz="2200" b="1" dirty="0">
                <a:solidFill>
                  <a:prstClr val="black"/>
                </a:solidFill>
              </a:rPr>
              <a:t>متوسط 3 سنوات </a:t>
            </a:r>
            <a:r>
              <a:rPr lang="ar" sz="2200" dirty="0"/>
              <a:t>، بالكيلوواط / ساعة لكل متر مربع من مساحة الأرضية الداخلية المفيدة سنويًا ( </a:t>
            </a:r>
            <a:r>
              <a:rPr lang="ar" sz="2200" dirty="0" err="1"/>
              <a:t>kWh </a:t>
            </a:r>
            <a:r>
              <a:rPr lang="ar" sz="2200" baseline="-25000" dirty="0" err="1"/>
              <a:t>e </a:t>
            </a:r>
            <a:r>
              <a:rPr lang="ar" sz="2200" dirty="0"/>
              <a:t>/ m </a:t>
            </a:r>
            <a:r>
              <a:rPr lang="ar" sz="2200" baseline="30000" dirty="0"/>
              <a:t>2 </a:t>
            </a:r>
            <a:r>
              <a:rPr lang="ar" sz="2200" dirty="0"/>
              <a:t>/ y)</a:t>
            </a:r>
          </a:p>
          <a:p>
            <a:pPr marL="457200" indent="-457200">
              <a:buFont typeface="+mj-lt"/>
              <a:buAutoNum type="arabicPeriod"/>
            </a:pPr>
            <a:endParaRPr lang="en-US" sz="2200" dirty="0"/>
          </a:p>
          <a:p>
            <a:pPr marL="457200" indent="-457200">
              <a:buFont typeface="+mj-lt"/>
              <a:buAutoNum type="arabicPeriod"/>
            </a:pPr>
            <a:endParaRPr lang="en-US" sz="2200" dirty="0"/>
          </a:p>
          <a:p>
            <a:pPr marL="457200" lvl="0" indent="-457200">
              <a:buFont typeface="+mj-lt"/>
              <a:buAutoNum type="arabicPeriod"/>
            </a:pPr>
            <a:endParaRPr lang="en-US" sz="2200" dirty="0"/>
          </a:p>
          <a:p>
            <a:pPr marL="457200" lvl="0" indent="-457200">
              <a:buFont typeface="+mj-lt"/>
              <a:buAutoNum type="arabicPeriod"/>
            </a:pPr>
            <a:endParaRPr lang="en-US" sz="2200" dirty="0"/>
          </a:p>
          <a:p>
            <a:pPr marL="457200" lvl="0" indent="-457200">
              <a:buFont typeface="+mj-lt"/>
              <a:buAutoNum type="arabicPeriod"/>
            </a:pPr>
            <a:endParaRPr lang="en-US" sz="2200" dirty="0"/>
          </a:p>
          <a:p>
            <a:pPr marL="457200" lvl="0" indent="-457200">
              <a:buFont typeface="+mj-lt"/>
              <a:buAutoNum type="arabicPeriod"/>
            </a:pPr>
            <a:endParaRPr lang="en-US" sz="2200" dirty="0"/>
          </a:p>
        </p:txBody>
      </p:sp>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rtl="1">
              <a:buNone/>
            </a:pPr>
            <a:r>
              <a:rPr lang="ar" b="1" u="sng" dirty="0">
                <a:latin typeface="Calibri" panose="020F0502020204030204" pitchFamily="34" charset="0"/>
                <a:cs typeface="Calibri" panose="020F0502020204030204" pitchFamily="34" charset="0"/>
              </a:rPr>
              <a:t>طريقة التقييم - مرحلة الإشراف</a:t>
            </a:r>
            <a:endParaRPr lang="it-IT" dirty="0"/>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solidFill>
                  <a:srgbClr val="00B050"/>
                </a:solidFill>
              </a:rPr>
              <a:t>ب.1.1 - استهلاك الطاقة الرئيسي</a:t>
            </a:r>
            <a:endParaRPr lang="it-IT" sz="2800" b="1" dirty="0">
              <a:solidFill>
                <a:srgbClr val="00B050"/>
              </a:solidFill>
            </a:endParaRPr>
          </a:p>
        </p:txBody>
      </p:sp>
      <p:sp>
        <p:nvSpPr>
          <p:cNvPr id="9"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16</a:t>
            </a:fld>
            <a:endParaRPr lang="en-US" dirty="0">
              <a:solidFill>
                <a:schemeClr val="bg1"/>
              </a:solidFill>
            </a:endParaRPr>
          </a:p>
        </p:txBody>
      </p:sp>
      <p:pic>
        <p:nvPicPr>
          <p:cNvPr id="11"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11375" y="4969450"/>
            <a:ext cx="2026143" cy="11029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a:extLst>
              <a:ext uri="{FF2B5EF4-FFF2-40B4-BE49-F238E27FC236}">
                <a16:creationId xmlns:a16="http://schemas.microsoft.com/office/drawing/2014/main" id="{C3916AF3-B9FE-4A97-59CF-2A286195974C}"/>
              </a:ext>
            </a:extLst>
          </p:cNvPr>
          <p:cNvSpPr/>
          <p:nvPr/>
        </p:nvSpPr>
        <p:spPr>
          <a:xfrm>
            <a:off x="2230016" y="5924939"/>
            <a:ext cx="1791478" cy="6396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419108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243150" y="1473640"/>
            <a:ext cx="8220130" cy="3495810"/>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lvl="0" indent="-457200" algn="r" rtl="1">
              <a:buFont typeface="+mj-lt"/>
              <a:buAutoNum type="arabicPeriod" startAt="3"/>
            </a:pPr>
            <a:r>
              <a:rPr lang="ar" sz="2200" dirty="0"/>
              <a:t>استخدم معاملات التحويل الوطنية لتقدير إجمالي </a:t>
            </a:r>
            <a:r>
              <a:rPr lang="ar" sz="2200" b="1" dirty="0"/>
              <a:t>كثافة استخدام الطاقة الأولية </a:t>
            </a:r>
            <a:r>
              <a:rPr lang="ar" sz="2200" dirty="0"/>
              <a:t>(PEUI)</a:t>
            </a:r>
            <a:endParaRPr lang="en-US" sz="2200" dirty="0"/>
          </a:p>
          <a:p>
            <a:pPr marL="457200" lvl="0" indent="-457200" algn="r" rtl="1">
              <a:buFont typeface="+mj-lt"/>
              <a:buAutoNum type="arabicPeriod" startAt="3"/>
            </a:pPr>
            <a:endParaRPr lang="en-US" sz="2200" dirty="0"/>
          </a:p>
          <a:p>
            <a:pPr marL="457200" lvl="0" indent="-457200" algn="r" rtl="1">
              <a:buFont typeface="+mj-lt"/>
              <a:buAutoNum type="arabicPeriod" startAt="3"/>
            </a:pPr>
            <a:endParaRPr lang="en-US" sz="2200" dirty="0"/>
          </a:p>
          <a:p>
            <a:pPr marL="457200" lvl="0" indent="-457200" algn="r" rtl="1">
              <a:buFont typeface="+mj-lt"/>
              <a:buAutoNum type="arabicPeriod" startAt="3"/>
            </a:pPr>
            <a:endParaRPr lang="en-US" sz="2200" dirty="0"/>
          </a:p>
        </p:txBody>
      </p:sp>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rtl="1">
              <a:buNone/>
            </a:pPr>
            <a:r>
              <a:rPr lang="ar" b="1" u="sng" dirty="0">
                <a:latin typeface="Calibri" panose="020F0502020204030204" pitchFamily="34" charset="0"/>
                <a:cs typeface="Calibri" panose="020F0502020204030204" pitchFamily="34" charset="0"/>
              </a:rPr>
              <a:t>طريقة التقييم - مرحلة الإشراف</a:t>
            </a:r>
            <a:endParaRPr lang="it-IT" dirty="0"/>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solidFill>
                  <a:srgbClr val="00B050"/>
                </a:solidFill>
              </a:rPr>
              <a:t>ب.1.1 - استهلاك الطاقة الرئيسي</a:t>
            </a:r>
            <a:endParaRPr lang="it-IT" sz="2800" b="1" dirty="0">
              <a:solidFill>
                <a:srgbClr val="00B050"/>
              </a:solidFill>
            </a:endParaRPr>
          </a:p>
        </p:txBody>
      </p:sp>
      <p:sp>
        <p:nvSpPr>
          <p:cNvPr id="9"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17</a:t>
            </a:fld>
            <a:endParaRPr lang="en-US" dirty="0">
              <a:solidFill>
                <a:schemeClr val="bg1"/>
              </a:solidFill>
            </a:endParaRPr>
          </a:p>
        </p:txBody>
      </p:sp>
      <p:sp>
        <p:nvSpPr>
          <p:cNvPr id="2" name="Rectangle 1">
            <a:extLst>
              <a:ext uri="{FF2B5EF4-FFF2-40B4-BE49-F238E27FC236}">
                <a16:creationId xmlns:a16="http://schemas.microsoft.com/office/drawing/2014/main" id="{AB0ABDFC-DF78-1C97-A1CB-D95F8FCBB818}"/>
              </a:ext>
            </a:extLst>
          </p:cNvPr>
          <p:cNvSpPr/>
          <p:nvPr/>
        </p:nvSpPr>
        <p:spPr>
          <a:xfrm>
            <a:off x="2230016" y="5924939"/>
            <a:ext cx="1791478" cy="6396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3176CDE4-2AC0-F59C-E9B5-05499EBFFA1A}"/>
              </a:ext>
            </a:extLst>
          </p:cNvPr>
          <p:cNvPicPr>
            <a:picLocks noChangeAspect="1"/>
          </p:cNvPicPr>
          <p:nvPr/>
        </p:nvPicPr>
        <p:blipFill rotWithShape="1">
          <a:blip r:embed="rId4">
            <a:extLst>
              <a:ext uri="{28A0092B-C50C-407E-A947-70E740481C1C}">
                <a14:useLocalDpi xmlns:a14="http://schemas.microsoft.com/office/drawing/2010/main" val="0"/>
              </a:ext>
            </a:extLst>
          </a:blip>
          <a:srcRect l="4623" t="10256" r="4569" b="32194"/>
          <a:stretch/>
        </p:blipFill>
        <p:spPr bwMode="auto">
          <a:xfrm>
            <a:off x="1123830" y="2196012"/>
            <a:ext cx="6985000" cy="342011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5299359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rtl="1">
              <a:buNone/>
            </a:pPr>
            <a:r>
              <a:rPr lang="ar" b="1" u="sng" dirty="0">
                <a:latin typeface="Calibri" panose="020F0502020204030204" pitchFamily="34" charset="0"/>
                <a:cs typeface="Calibri" panose="020F0502020204030204" pitchFamily="34" charset="0"/>
              </a:rPr>
              <a:t>طريقة التقييم - مرحلة الإشراف</a:t>
            </a:r>
            <a:endParaRPr lang="it-IT" dirty="0"/>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solidFill>
                  <a:srgbClr val="00B050"/>
                </a:solidFill>
              </a:rPr>
              <a:t>ب.1.1 - استهلاك الطاقة الرئيسي</a:t>
            </a:r>
            <a:endParaRPr lang="it-IT" sz="2800" b="1" dirty="0">
              <a:solidFill>
                <a:srgbClr val="00B050"/>
              </a:solidFill>
            </a:endParaRPr>
          </a:p>
        </p:txBody>
      </p:sp>
      <p:sp>
        <p:nvSpPr>
          <p:cNvPr id="9"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18</a:t>
            </a:fld>
            <a:endParaRPr lang="en-US" dirty="0">
              <a:solidFill>
                <a:schemeClr val="bg1"/>
              </a:solidFill>
            </a:endParaRPr>
          </a:p>
        </p:txBody>
      </p:sp>
      <mc:AlternateContent xmlns:mc="http://schemas.openxmlformats.org/markup-compatibility/2006" xmlns:a14="http://schemas.microsoft.com/office/drawing/2010/main">
        <mc:Choice Requires="a14">
          <p:sp>
            <p:nvSpPr>
              <p:cNvPr id="11" name="TextBox 10"/>
              <p:cNvSpPr txBox="1"/>
              <p:nvPr/>
            </p:nvSpPr>
            <p:spPr>
              <a:xfrm>
                <a:off x="1" y="1279931"/>
                <a:ext cx="9098974" cy="879343"/>
              </a:xfrm>
              <a:prstGeom prst="rect">
                <a:avLst/>
              </a:prstGeom>
              <a:noFill/>
            </p:spPr>
            <p:txBody>
              <a:bodyPr wrap="square" rtlCol="0">
                <a:spAutoFit/>
              </a:bodyPr>
              <a:lstStyle/>
              <a:p>
                <a:pPr/>
                <a14:m>
                  <m:oMathPara xmlns:m="http://schemas.openxmlformats.org/officeDocument/2006/math">
                    <m:oMathParaPr>
                      <m:jc m:val="center"/>
                    </m:oMathParaPr>
                    <m:oMath xmlns:m="http://schemas.openxmlformats.org/officeDocument/2006/math">
                      <m:r>
                        <a:rPr lang="en-US" b="0" i="1" smtClean="0">
                          <a:latin typeface="Cambria Math"/>
                        </a:rPr>
                        <m:t>𝑃𝐸𝑈𝐼</m:t>
                      </m:r>
                      <m:r>
                        <a:rPr lang="en-US" b="0" i="1" smtClean="0">
                          <a:latin typeface="Cambria Math"/>
                        </a:rPr>
                        <m:t>=</m:t>
                      </m:r>
                      <m:nary>
                        <m:naryPr>
                          <m:chr m:val="∑"/>
                          <m:ctrlPr>
                            <a:rPr lang="en-US" i="1">
                              <a:latin typeface="Cambria Math" panose="02040503050406030204" pitchFamily="18" charset="0"/>
                            </a:rPr>
                          </m:ctrlPr>
                        </m:naryPr>
                        <m:sub>
                          <m:r>
                            <m:rPr>
                              <m:brk m:alnAt="23"/>
                            </m:rPr>
                            <a:rPr lang="en-US" i="1">
                              <a:latin typeface="Cambria Math"/>
                            </a:rPr>
                            <m:t>1</m:t>
                          </m:r>
                        </m:sub>
                        <m:sup>
                          <m:r>
                            <a:rPr lang="en-US" i="1">
                              <a:latin typeface="Cambria Math"/>
                            </a:rPr>
                            <m:t>𝑖</m:t>
                          </m:r>
                        </m:sup>
                        <m:e>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a:rPr>
                                    <m:t>𝐸𝑈𝐼</m:t>
                                  </m:r>
                                </m:e>
                                <m:sub>
                                  <m:r>
                                    <a:rPr lang="en-US" b="0" i="1" smtClean="0">
                                      <a:latin typeface="Cambria Math" panose="02040503050406030204" pitchFamily="18" charset="0"/>
                                    </a:rPr>
                                    <m:t>𝑡</m:t>
                                  </m:r>
                                  <m:r>
                                    <a:rPr lang="en-US" b="0" i="1" smtClean="0">
                                      <a:latin typeface="Cambria Math" panose="02040503050406030204" pitchFamily="18" charset="0"/>
                                    </a:rPr>
                                    <m:t>h</m:t>
                                  </m:r>
                                  <m:r>
                                    <a:rPr lang="en-US" i="1">
                                      <a:latin typeface="Cambria Math"/>
                                    </a:rPr>
                                    <m:t>,</m:t>
                                  </m:r>
                                  <m:r>
                                    <a:rPr lang="en-US" i="1">
                                      <a:latin typeface="Cambria Math"/>
                                    </a:rPr>
                                    <m:t>𝑖</m:t>
                                  </m:r>
                                  <m:r>
                                    <a:rPr lang="en-US" i="1">
                                      <a:latin typeface="Cambria Math"/>
                                    </a:rPr>
                                    <m:t> </m:t>
                                  </m:r>
                                </m:sub>
                              </m:sSub>
                              <m:sSub>
                                <m:sSubPr>
                                  <m:ctrlPr>
                                    <a:rPr lang="en-US" i="1">
                                      <a:latin typeface="Cambria Math" panose="02040503050406030204" pitchFamily="18" charset="0"/>
                                    </a:rPr>
                                  </m:ctrlPr>
                                </m:sSubPr>
                                <m:e>
                                  <m:r>
                                    <a:rPr lang="en-US" i="1">
                                      <a:latin typeface="Cambria Math"/>
                                      <a:sym typeface="Wingdings"/>
                                    </a:rPr>
                                    <m:t> </m:t>
                                  </m:r>
                                  <m:r>
                                    <a:rPr lang="en-US" i="1">
                                      <a:latin typeface="Cambria Math"/>
                                      <a:sym typeface="Wingdings"/>
                                    </a:rPr>
                                    <m:t>𝐹</m:t>
                                  </m:r>
                                </m:e>
                                <m:sub>
                                  <m:r>
                                    <a:rPr lang="en-US" i="1">
                                      <a:latin typeface="Cambria Math"/>
                                    </a:rPr>
                                    <m:t>𝑖</m:t>
                                  </m:r>
                                </m:sub>
                              </m:sSub>
                            </m:e>
                          </m:d>
                          <m:r>
                            <a:rPr lang="en-US" i="1">
                              <a:latin typeface="Cambria Math"/>
                            </a:rPr>
                            <m:t>+(</m:t>
                          </m:r>
                          <m:sSub>
                            <m:sSubPr>
                              <m:ctrlPr>
                                <a:rPr lang="en-US" i="1">
                                  <a:latin typeface="Cambria Math" panose="02040503050406030204" pitchFamily="18" charset="0"/>
                                </a:rPr>
                              </m:ctrlPr>
                            </m:sSubPr>
                            <m:e>
                              <m:r>
                                <a:rPr lang="en-US" i="1">
                                  <a:latin typeface="Cambria Math"/>
                                </a:rPr>
                                <m:t>𝐸𝑈𝐼</m:t>
                              </m:r>
                            </m:e>
                            <m:sub>
                              <m:r>
                                <a:rPr lang="en-US" i="1">
                                  <a:latin typeface="Cambria Math"/>
                                </a:rPr>
                                <m:t>𝑑</m:t>
                              </m:r>
                            </m:sub>
                          </m:sSub>
                          <m:r>
                            <a:rPr lang="en-US" i="1">
                              <a:latin typeface="Cambria Math"/>
                            </a:rPr>
                            <m:t> </m:t>
                          </m:r>
                          <m:sSub>
                            <m:sSubPr>
                              <m:ctrlPr>
                                <a:rPr lang="en-US" i="1">
                                  <a:latin typeface="Cambria Math" panose="02040503050406030204" pitchFamily="18" charset="0"/>
                                </a:rPr>
                              </m:ctrlPr>
                            </m:sSubPr>
                            <m:e>
                              <m:r>
                                <a:rPr lang="en-US" i="1">
                                  <a:latin typeface="Cambria Math"/>
                                  <a:sym typeface="Wingdings"/>
                                </a:rPr>
                                <m:t> </m:t>
                              </m:r>
                              <m:r>
                                <a:rPr lang="en-US" i="1">
                                  <a:latin typeface="Cambria Math"/>
                                </a:rPr>
                                <m:t>𝐹</m:t>
                              </m:r>
                            </m:e>
                            <m:sub>
                              <m:r>
                                <a:rPr lang="en-US" i="1">
                                  <a:latin typeface="Cambria Math"/>
                                </a:rPr>
                                <m:t>𝑑</m:t>
                              </m:r>
                            </m:sub>
                          </m:sSub>
                          <m:r>
                            <a:rPr lang="en-US" i="1">
                              <a:latin typeface="Cambria Math"/>
                            </a:rPr>
                            <m:t>)+</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a:rPr>
                                    <m:t>𝐸𝑈𝐼</m:t>
                                  </m:r>
                                </m:e>
                                <m:sub>
                                  <m:r>
                                    <a:rPr lang="en-US" i="1">
                                      <a:latin typeface="Cambria Math"/>
                                    </a:rPr>
                                    <m:t>𝑒</m:t>
                                  </m:r>
                                </m:sub>
                              </m:sSub>
                              <m:sSub>
                                <m:sSubPr>
                                  <m:ctrlPr>
                                    <a:rPr lang="en-US" i="1">
                                      <a:latin typeface="Cambria Math" panose="02040503050406030204" pitchFamily="18" charset="0"/>
                                    </a:rPr>
                                  </m:ctrlPr>
                                </m:sSubPr>
                                <m:e>
                                  <m:r>
                                    <a:rPr lang="en-US" i="1">
                                      <a:latin typeface="Cambria Math"/>
                                      <a:sym typeface="Wingdings"/>
                                    </a:rPr>
                                    <m:t> </m:t>
                                  </m:r>
                                  <m:r>
                                    <a:rPr lang="en-US" i="1">
                                      <a:latin typeface="Cambria Math"/>
                                      <a:sym typeface="Wingdings"/>
                                    </a:rPr>
                                    <m:t>𝐹</m:t>
                                  </m:r>
                                </m:e>
                                <m:sub>
                                  <m:r>
                                    <a:rPr lang="en-US" i="1">
                                      <a:latin typeface="Cambria Math"/>
                                    </a:rPr>
                                    <m:t>𝑒</m:t>
                                  </m:r>
                                </m:sub>
                              </m:sSub>
                            </m:e>
                          </m:d>
                        </m:e>
                      </m:nary>
                    </m:oMath>
                  </m:oMathPara>
                </a14:m>
                <a:endParaRPr lang="en-US" dirty="0"/>
              </a:p>
            </p:txBody>
          </p:sp>
        </mc:Choice>
        <mc:Fallback xmlns="">
          <p:sp>
            <p:nvSpPr>
              <p:cNvPr id="11" name="TextBox 10"/>
              <p:cNvSpPr txBox="1">
                <a:spLocks noRot="1" noChangeAspect="1" noMove="1" noResize="1" noEditPoints="1" noAdjustHandles="1" noChangeArrowheads="1" noChangeShapeType="1" noTextEdit="1"/>
              </p:cNvSpPr>
              <p:nvPr/>
            </p:nvSpPr>
            <p:spPr>
              <a:xfrm>
                <a:off x="1" y="1279931"/>
                <a:ext cx="9098974" cy="879343"/>
              </a:xfrm>
              <a:prstGeom prst="rect">
                <a:avLst/>
              </a:prstGeom>
              <a:blipFill rotWithShape="0">
                <a:blip r:embed="rId4"/>
                <a:stretch>
                  <a:fillRect/>
                </a:stretch>
              </a:blipFill>
            </p:spPr>
            <p:txBody>
              <a:bodyPr/>
              <a:lstStyle/>
              <a:p>
                <a:r xmlns:a="http://schemas.openxmlformats.org/drawingml/2006/main">
                  <a:rPr lang="ar">
                    <a:noFill/>
                  </a:rPr>
                  <a:t> </a:t>
                </a:r>
              </a:p>
            </p:txBody>
          </p:sp>
        </mc:Fallback>
      </mc:AlternateContent>
      <p:sp>
        <p:nvSpPr>
          <p:cNvPr id="12" name="Rectangle 11"/>
          <p:cNvSpPr/>
          <p:nvPr/>
        </p:nvSpPr>
        <p:spPr>
          <a:xfrm>
            <a:off x="132203" y="1946390"/>
            <a:ext cx="8966772" cy="4081887"/>
          </a:xfrm>
          <a:prstGeom prst="rect">
            <a:avLst/>
          </a:prstGeom>
        </p:spPr>
        <p:txBody>
          <a:bodyPr wrap="square">
            <a:spAutoFit/>
          </a:bodyPr>
          <a:lstStyle/>
          <a:p>
            <a:pPr marL="0" marR="0" algn="r" rtl="1">
              <a:lnSpc>
                <a:spcPct val="107000"/>
              </a:lnSpc>
              <a:spcBef>
                <a:spcPts val="0"/>
              </a:spcBef>
              <a:spcAft>
                <a:spcPts val="800"/>
              </a:spcAft>
            </a:pPr>
            <a:r>
              <a:rPr lang="ar-SA" sz="1800" dirty="0">
                <a:effectLst/>
                <a:latin typeface="Calibri" panose="020F0502020204030204" pitchFamily="34" charset="0"/>
                <a:ea typeface="Calibri" panose="020F0502020204030204" pitchFamily="34" charset="0"/>
                <a:cs typeface="Arial" panose="020B0604020202020204" pitchFamily="34" charset="0"/>
              </a:rPr>
              <a:t>حيث</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gn="r" rtl="1">
              <a:lnSpc>
                <a:spcPct val="107000"/>
              </a:lnSpc>
              <a:spcBef>
                <a:spcPts val="0"/>
              </a:spcBef>
              <a:spcAft>
                <a:spcPts val="800"/>
              </a:spcAft>
            </a:pPr>
            <a:r>
              <a:rPr lang="en-US" sz="1800" dirty="0" err="1">
                <a:effectLst/>
                <a:latin typeface="Calibri" panose="020F0502020204030204" pitchFamily="34" charset="0"/>
                <a:ea typeface="Calibri" panose="020F0502020204030204" pitchFamily="34" charset="0"/>
                <a:cs typeface="Arial" panose="020B0604020202020204" pitchFamily="34" charset="0"/>
              </a:rPr>
              <a:t>EUIth</a:t>
            </a:r>
            <a:r>
              <a:rPr lang="ar-SA" sz="1800" dirty="0">
                <a:effectLst/>
                <a:latin typeface="Calibri" panose="020F0502020204030204" pitchFamily="34" charset="0"/>
                <a:ea typeface="Calibri" panose="020F0502020204030204" pitchFamily="34" charset="0"/>
                <a:cs typeface="Arial" panose="020B0604020202020204" pitchFamily="34" charset="0"/>
              </a:rPr>
              <a:t>، </a:t>
            </a:r>
            <a:r>
              <a:rPr lang="en-US" sz="1800" dirty="0" err="1">
                <a:effectLst/>
                <a:latin typeface="Calibri" panose="020F0502020204030204" pitchFamily="34" charset="0"/>
                <a:ea typeface="Calibri" panose="020F0502020204030204" pitchFamily="34" charset="0"/>
                <a:cs typeface="Arial" panose="020B0604020202020204" pitchFamily="34" charset="0"/>
              </a:rPr>
              <a:t>i</a:t>
            </a:r>
            <a:r>
              <a:rPr lang="en-US" sz="1800" dirty="0">
                <a:effectLst/>
                <a:latin typeface="Calibri" panose="020F0502020204030204" pitchFamily="34" charset="0"/>
                <a:ea typeface="Calibri" panose="020F0502020204030204" pitchFamily="34" charset="0"/>
                <a:cs typeface="Arial" panose="020B0604020202020204" pitchFamily="34" charset="0"/>
              </a:rPr>
              <a:t> = </a:t>
            </a:r>
            <a:r>
              <a:rPr lang="ar-SA" sz="1800" dirty="0">
                <a:effectLst/>
                <a:latin typeface="Calibri" panose="020F0502020204030204" pitchFamily="34" charset="0"/>
                <a:ea typeface="Calibri" panose="020F0502020204030204" pitchFamily="34" charset="0"/>
                <a:cs typeface="Arial" panose="020B0604020202020204" pitchFamily="34" charset="0"/>
              </a:rPr>
              <a:t>كثافة استخدام الطاقة الحرارية السنوية للوقود</a:t>
            </a:r>
            <a:r>
              <a:rPr lang="en-US" sz="1800" dirty="0">
                <a:effectLst/>
                <a:latin typeface="Calibri" panose="020F0502020204030204" pitchFamily="34" charset="0"/>
                <a:ea typeface="Calibri" panose="020F0502020204030204" pitchFamily="34" charset="0"/>
                <a:cs typeface="Arial" panose="020B0604020202020204" pitchFamily="34" charset="0"/>
              </a:rPr>
              <a:t> </a:t>
            </a:r>
            <a:r>
              <a:rPr lang="en-US" sz="1800" dirty="0" err="1">
                <a:effectLst/>
                <a:latin typeface="Calibri" panose="020F0502020204030204" pitchFamily="34" charset="0"/>
                <a:ea typeface="Calibri" panose="020F0502020204030204" pitchFamily="34" charset="0"/>
                <a:cs typeface="Arial" panose="020B0604020202020204" pitchFamily="34" charset="0"/>
              </a:rPr>
              <a:t>i</a:t>
            </a:r>
            <a:r>
              <a:rPr lang="en-US" sz="1800" dirty="0">
                <a:effectLst/>
                <a:latin typeface="Calibri" panose="020F0502020204030204" pitchFamily="34" charset="0"/>
                <a:ea typeface="Calibri" panose="020F0502020204030204" pitchFamily="34" charset="0"/>
                <a:cs typeface="Arial" panose="020B0604020202020204" pitchFamily="34" charset="0"/>
              </a:rPr>
              <a:t> (</a:t>
            </a:r>
            <a:r>
              <a:rPr lang="en-US" sz="1800" dirty="0" err="1">
                <a:effectLst/>
                <a:latin typeface="Calibri" panose="020F0502020204030204" pitchFamily="34" charset="0"/>
                <a:ea typeface="Calibri" panose="020F0502020204030204" pitchFamily="34" charset="0"/>
                <a:cs typeface="Arial" panose="020B0604020202020204" pitchFamily="34" charset="0"/>
              </a:rPr>
              <a:t>kWhth</a:t>
            </a:r>
            <a:r>
              <a:rPr lang="en-US" sz="1800" dirty="0">
                <a:effectLst/>
                <a:latin typeface="Calibri" panose="020F0502020204030204" pitchFamily="34" charset="0"/>
                <a:ea typeface="Calibri" panose="020F0502020204030204" pitchFamily="34" charset="0"/>
                <a:cs typeface="Arial" panose="020B0604020202020204" pitchFamily="34" charset="0"/>
              </a:rPr>
              <a:t> / m2 / y) </a:t>
            </a:r>
            <a:r>
              <a:rPr lang="ar-SA" sz="1800" dirty="0">
                <a:effectLst/>
                <a:latin typeface="Calibri" panose="020F0502020204030204" pitchFamily="34" charset="0"/>
                <a:ea typeface="Calibri" panose="020F0502020204030204" pitchFamily="34" charset="0"/>
                <a:cs typeface="Arial" panose="020B0604020202020204" pitchFamily="34" charset="0"/>
              </a:rPr>
              <a:t>للغاز و / أو الزيت أو أي وقود آخر يتم تسليمه إلى المبنى من أجل خدماته الفنية</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gn="r" rtl="1">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 = Fi  </a:t>
            </a:r>
            <a:r>
              <a:rPr lang="ar-SA" sz="1800" dirty="0">
                <a:effectLst/>
                <a:latin typeface="Calibri" panose="020F0502020204030204" pitchFamily="34" charset="0"/>
                <a:ea typeface="Calibri" panose="020F0502020204030204" pitchFamily="34" charset="0"/>
                <a:cs typeface="Arial" panose="020B0604020202020204" pitchFamily="34" charset="0"/>
              </a:rPr>
              <a:t>عامل التحويل الوطني للوقود</a:t>
            </a:r>
            <a:r>
              <a:rPr lang="en-US" sz="1800" dirty="0">
                <a:effectLst/>
                <a:latin typeface="Calibri" panose="020F0502020204030204" pitchFamily="34" charset="0"/>
                <a:ea typeface="Calibri" panose="020F0502020204030204" pitchFamily="34" charset="0"/>
                <a:cs typeface="Arial" panose="020B0604020202020204" pitchFamily="34" charset="0"/>
              </a:rPr>
              <a:t> </a:t>
            </a:r>
            <a:r>
              <a:rPr lang="en-US" sz="1800" dirty="0" err="1">
                <a:effectLst/>
                <a:latin typeface="Calibri" panose="020F0502020204030204" pitchFamily="34" charset="0"/>
                <a:ea typeface="Calibri" panose="020F0502020204030204" pitchFamily="34" charset="0"/>
                <a:cs typeface="Arial" panose="020B0604020202020204" pitchFamily="34" charset="0"/>
              </a:rPr>
              <a:t>i</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gn="r" rtl="1">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 = </a:t>
            </a:r>
            <a:r>
              <a:rPr lang="en-US" sz="1800" dirty="0" err="1">
                <a:effectLst/>
                <a:latin typeface="Calibri" panose="020F0502020204030204" pitchFamily="34" charset="0"/>
                <a:ea typeface="Calibri" panose="020F0502020204030204" pitchFamily="34" charset="0"/>
                <a:cs typeface="Arial" panose="020B0604020202020204" pitchFamily="34" charset="0"/>
              </a:rPr>
              <a:t>EUId</a:t>
            </a:r>
            <a:r>
              <a:rPr lang="en-US" sz="1800" dirty="0">
                <a:effectLst/>
                <a:latin typeface="Calibri" panose="020F0502020204030204" pitchFamily="34" charset="0"/>
                <a:ea typeface="Calibri" panose="020F0502020204030204" pitchFamily="34" charset="0"/>
                <a:cs typeface="Arial" panose="020B0604020202020204" pitchFamily="34" charset="0"/>
              </a:rPr>
              <a:t> = </a:t>
            </a:r>
            <a:r>
              <a:rPr lang="ar-SA" sz="1800" dirty="0">
                <a:effectLst/>
                <a:latin typeface="Calibri" panose="020F0502020204030204" pitchFamily="34" charset="0"/>
                <a:ea typeface="Calibri" panose="020F0502020204030204" pitchFamily="34" charset="0"/>
                <a:cs typeface="Arial" panose="020B0604020202020204" pitchFamily="34" charset="0"/>
              </a:rPr>
              <a:t>كثافة استخدام الطاقة الحرارية السنوية</a:t>
            </a:r>
            <a:r>
              <a:rPr lang="en-US" sz="1800" dirty="0">
                <a:effectLst/>
                <a:latin typeface="Calibri" panose="020F0502020204030204" pitchFamily="34" charset="0"/>
                <a:ea typeface="Calibri" panose="020F0502020204030204" pitchFamily="34" charset="0"/>
                <a:cs typeface="Arial" panose="020B0604020202020204" pitchFamily="34" charset="0"/>
              </a:rPr>
              <a:t> (</a:t>
            </a:r>
            <a:r>
              <a:rPr lang="en-US" sz="1800" dirty="0" err="1">
                <a:effectLst/>
                <a:latin typeface="Calibri" panose="020F0502020204030204" pitchFamily="34" charset="0"/>
                <a:ea typeface="Calibri" panose="020F0502020204030204" pitchFamily="34" charset="0"/>
                <a:cs typeface="Arial" panose="020B0604020202020204" pitchFamily="34" charset="0"/>
              </a:rPr>
              <a:t>kWhth</a:t>
            </a:r>
            <a:r>
              <a:rPr lang="en-US" sz="1800" dirty="0">
                <a:effectLst/>
                <a:latin typeface="Calibri" panose="020F0502020204030204" pitchFamily="34" charset="0"/>
                <a:ea typeface="Calibri" panose="020F0502020204030204" pitchFamily="34" charset="0"/>
                <a:cs typeface="Arial" panose="020B0604020202020204" pitchFamily="34" charset="0"/>
              </a:rPr>
              <a:t> / m2 / y) </a:t>
            </a:r>
            <a:r>
              <a:rPr lang="ar-SA" sz="1800" dirty="0">
                <a:effectLst/>
                <a:latin typeface="Calibri" panose="020F0502020204030204" pitchFamily="34" charset="0"/>
                <a:ea typeface="Calibri" panose="020F0502020204030204" pitchFamily="34" charset="0"/>
                <a:cs typeface="Arial" panose="020B0604020202020204" pitchFamily="34" charset="0"/>
              </a:rPr>
              <a:t>التي تستخدمها شبكة تدفئة / تبريد المنطقة لتوليد الحرارة / البرودة التي يتم توصيلها إلى المبنى من أجل خدماته الفنية</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gn="r" rtl="1">
              <a:lnSpc>
                <a:spcPct val="107000"/>
              </a:lnSpc>
              <a:spcBef>
                <a:spcPts val="0"/>
              </a:spcBef>
              <a:spcAft>
                <a:spcPts val="800"/>
              </a:spcAft>
            </a:pPr>
            <a:r>
              <a:rPr lang="en-US" sz="1800" dirty="0" err="1">
                <a:effectLst/>
                <a:latin typeface="Calibri" panose="020F0502020204030204" pitchFamily="34" charset="0"/>
                <a:ea typeface="Calibri" panose="020F0502020204030204" pitchFamily="34" charset="0"/>
                <a:cs typeface="Arial" panose="020B0604020202020204" pitchFamily="34" charset="0"/>
              </a:rPr>
              <a:t>Fd</a:t>
            </a:r>
            <a:r>
              <a:rPr lang="en-US" sz="1800" dirty="0">
                <a:effectLst/>
                <a:latin typeface="Calibri" panose="020F0502020204030204" pitchFamily="34" charset="0"/>
                <a:ea typeface="Calibri" panose="020F0502020204030204" pitchFamily="34" charset="0"/>
                <a:cs typeface="Arial" panose="020B0604020202020204" pitchFamily="34" charset="0"/>
              </a:rPr>
              <a:t>  </a:t>
            </a:r>
            <a:r>
              <a:rPr lang="ar-SA" sz="1800" dirty="0">
                <a:effectLst/>
                <a:latin typeface="Calibri" panose="020F0502020204030204" pitchFamily="34" charset="0"/>
                <a:ea typeface="Calibri" panose="020F0502020204030204" pitchFamily="34" charset="0"/>
                <a:cs typeface="Arial" panose="020B0604020202020204" pitchFamily="34" charset="0"/>
              </a:rPr>
              <a:t> = معامل التحويل الوطني للوقود المستخدم بواسطة شبكة تدفئة / تبريد المنطقة</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gn="r" rtl="1">
              <a:lnSpc>
                <a:spcPct val="107000"/>
              </a:lnSpc>
              <a:spcBef>
                <a:spcPts val="0"/>
              </a:spcBef>
              <a:spcAft>
                <a:spcPts val="800"/>
              </a:spcAft>
            </a:pPr>
            <a:r>
              <a:rPr lang="en-US" sz="1800" dirty="0" err="1">
                <a:effectLst/>
                <a:latin typeface="Calibri" panose="020F0502020204030204" pitchFamily="34" charset="0"/>
                <a:ea typeface="Calibri" panose="020F0502020204030204" pitchFamily="34" charset="0"/>
                <a:cs typeface="Arial" panose="020B0604020202020204" pitchFamily="34" charset="0"/>
              </a:rPr>
              <a:t>EUIe</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ar-JO" sz="1800" dirty="0">
                <a:effectLst/>
                <a:latin typeface="Calibri" panose="020F0502020204030204" pitchFamily="34" charset="0"/>
                <a:ea typeface="Calibri" panose="020F0502020204030204" pitchFamily="34" charset="0"/>
                <a:cs typeface="Arial" panose="020B0604020202020204" pitchFamily="34" charset="0"/>
              </a:rPr>
              <a:t> = كثافة </a:t>
            </a:r>
            <a:r>
              <a:rPr lang="ar-SA" sz="1800" dirty="0">
                <a:effectLst/>
                <a:latin typeface="Calibri" panose="020F0502020204030204" pitchFamily="34" charset="0"/>
                <a:ea typeface="Calibri" panose="020F0502020204030204" pitchFamily="34" charset="0"/>
                <a:cs typeface="Arial" panose="020B0604020202020204" pitchFamily="34" charset="0"/>
              </a:rPr>
              <a:t>استخدام الطاقة الكهربائية السنوية</a:t>
            </a:r>
            <a:r>
              <a:rPr lang="en-US" sz="1800" dirty="0">
                <a:effectLst/>
                <a:latin typeface="Calibri" panose="020F0502020204030204" pitchFamily="34" charset="0"/>
                <a:ea typeface="Calibri" panose="020F0502020204030204" pitchFamily="34" charset="0"/>
                <a:cs typeface="Arial" panose="020B0604020202020204" pitchFamily="34" charset="0"/>
              </a:rPr>
              <a:t> (</a:t>
            </a:r>
            <a:r>
              <a:rPr lang="en-US" sz="1800" dirty="0" err="1">
                <a:effectLst/>
                <a:latin typeface="Calibri" panose="020F0502020204030204" pitchFamily="34" charset="0"/>
                <a:ea typeface="Calibri" panose="020F0502020204030204" pitchFamily="34" charset="0"/>
                <a:cs typeface="Arial" panose="020B0604020202020204" pitchFamily="34" charset="0"/>
              </a:rPr>
              <a:t>kWhe</a:t>
            </a:r>
            <a:r>
              <a:rPr lang="en-US" sz="1800" dirty="0">
                <a:effectLst/>
                <a:latin typeface="Calibri" panose="020F0502020204030204" pitchFamily="34" charset="0"/>
                <a:ea typeface="Calibri" panose="020F0502020204030204" pitchFamily="34" charset="0"/>
                <a:cs typeface="Arial" panose="020B0604020202020204" pitchFamily="34" charset="0"/>
              </a:rPr>
              <a:t> / m2 / y) </a:t>
            </a:r>
            <a:r>
              <a:rPr lang="ar-SA" sz="1800" dirty="0">
                <a:effectLst/>
                <a:latin typeface="Calibri" panose="020F0502020204030204" pitchFamily="34" charset="0"/>
                <a:ea typeface="Calibri" panose="020F0502020204030204" pitchFamily="34" charset="0"/>
                <a:cs typeface="Arial" panose="020B0604020202020204" pitchFamily="34" charset="0"/>
              </a:rPr>
              <a:t>للكهرباء التي يتم توصيلها إلى المبنى من أجل خدماته الفنية</a:t>
            </a:r>
            <a:r>
              <a:rPr lang="en-US" sz="1800" dirty="0">
                <a:effectLst/>
                <a:latin typeface="Calibri" panose="020F0502020204030204" pitchFamily="34" charset="0"/>
                <a:ea typeface="Calibri" panose="020F0502020204030204" pitchFamily="34" charset="0"/>
                <a:cs typeface="Arial" panose="020B0604020202020204" pitchFamily="34" charset="0"/>
              </a:rPr>
              <a:t> (</a:t>
            </a:r>
            <a:r>
              <a:rPr lang="en-US" sz="1800" dirty="0" err="1">
                <a:effectLst/>
                <a:latin typeface="Calibri" panose="020F0502020204030204" pitchFamily="34" charset="0"/>
                <a:ea typeface="Calibri" panose="020F0502020204030204" pitchFamily="34" charset="0"/>
                <a:cs typeface="Arial" panose="020B0604020202020204" pitchFamily="34" charset="0"/>
              </a:rPr>
              <a:t>kWhe</a:t>
            </a:r>
            <a:r>
              <a:rPr lang="en-US" sz="1800" dirty="0">
                <a:effectLst/>
                <a:latin typeface="Calibri" panose="020F0502020204030204" pitchFamily="34" charset="0"/>
                <a:ea typeface="Calibri" panose="020F0502020204030204" pitchFamily="34" charset="0"/>
                <a:cs typeface="Arial" panose="020B0604020202020204" pitchFamily="34" charset="0"/>
              </a:rPr>
              <a:t> / m2 / y)</a:t>
            </a:r>
          </a:p>
          <a:p>
            <a:pPr marL="0" marR="0" algn="r" rtl="1">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Fe  </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ar-SA" sz="1800" dirty="0">
                <a:effectLst/>
                <a:latin typeface="Arial" panose="020B0604020202020204" pitchFamily="34" charset="0"/>
                <a:ea typeface="Calibri" panose="020F0502020204030204" pitchFamily="34" charset="0"/>
                <a:cs typeface="Arial" panose="020B0604020202020204" pitchFamily="34" charset="0"/>
              </a:rPr>
              <a:t>= </a:t>
            </a:r>
            <a:r>
              <a:rPr lang="ar-SA" sz="1800" dirty="0">
                <a:effectLst/>
                <a:latin typeface="Calibri" panose="020F0502020204030204" pitchFamily="34" charset="0"/>
                <a:ea typeface="Calibri" panose="020F0502020204030204" pitchFamily="34" charset="0"/>
                <a:cs typeface="Arial" panose="020B0604020202020204" pitchFamily="34" charset="0"/>
              </a:rPr>
              <a:t>عامل التحويل الوطني للكهرباء من الشبكة الرئيسية (يعتمد على مزيج الطاقة للشبكة الرئيسية)</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ar" sz="2000" dirty="0"/>
          </a:p>
        </p:txBody>
      </p:sp>
      <p:sp>
        <p:nvSpPr>
          <p:cNvPr id="2" name="Rectangle 1">
            <a:extLst>
              <a:ext uri="{FF2B5EF4-FFF2-40B4-BE49-F238E27FC236}">
                <a16:creationId xmlns:a16="http://schemas.microsoft.com/office/drawing/2014/main" id="{B11EF5FA-8A9D-DCE6-5C7E-57D224F80E33}"/>
              </a:ext>
            </a:extLst>
          </p:cNvPr>
          <p:cNvSpPr/>
          <p:nvPr/>
        </p:nvSpPr>
        <p:spPr>
          <a:xfrm>
            <a:off x="2230016" y="5924939"/>
            <a:ext cx="1791478" cy="6396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606625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29"/>
          <p:cNvPicPr>
            <a:picLocks noChangeAspect="1"/>
          </p:cNvPicPr>
          <p:nvPr/>
        </p:nvPicPr>
        <p:blipFill>
          <a:blip r:embed="rId2"/>
          <a:stretch>
            <a:fillRect/>
          </a:stretch>
        </p:blipFill>
        <p:spPr>
          <a:xfrm>
            <a:off x="798424" y="4505854"/>
            <a:ext cx="2143455" cy="1106424"/>
          </a:xfrm>
          <a:prstGeom prst="rect">
            <a:avLst/>
          </a:prstGeom>
        </p:spPr>
      </p:pic>
      <p:pic>
        <p:nvPicPr>
          <p:cNvPr id="6" name="Picture 2">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rtl="1">
              <a:buNone/>
            </a:pPr>
            <a:r>
              <a:rPr lang="ar" b="1" u="sng" dirty="0">
                <a:latin typeface="Calibri" panose="020F0502020204030204" pitchFamily="34" charset="0"/>
                <a:cs typeface="Calibri" panose="020F0502020204030204" pitchFamily="34" charset="0"/>
              </a:rPr>
              <a:t>طريقة التقييم - مرحلة الإشراف</a:t>
            </a:r>
            <a:endParaRPr lang="it-IT" dirty="0"/>
          </a:p>
        </p:txBody>
      </p:sp>
      <p:pic>
        <p:nvPicPr>
          <p:cNvPr id="13"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01893" y="2578888"/>
            <a:ext cx="2039986" cy="1108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294599" y="3234686"/>
            <a:ext cx="2026143" cy="11029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Rounded Rectangle 16"/>
          <p:cNvSpPr/>
          <p:nvPr/>
        </p:nvSpPr>
        <p:spPr>
          <a:xfrm>
            <a:off x="3373145" y="2698848"/>
            <a:ext cx="1816443" cy="968291"/>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lnSpc>
                <a:spcPts val="2500"/>
              </a:lnSpc>
            </a:pPr>
            <a:r>
              <a:rPr lang="ar" sz="2400" b="1" dirty="0"/>
              <a:t>عوامل التحويل الوطنية</a:t>
            </a:r>
            <a:endParaRPr lang="en-US" sz="2400" b="1" dirty="0"/>
          </a:p>
        </p:txBody>
      </p:sp>
      <p:sp>
        <p:nvSpPr>
          <p:cNvPr id="18" name="Rectangle 17"/>
          <p:cNvSpPr/>
          <p:nvPr/>
        </p:nvSpPr>
        <p:spPr>
          <a:xfrm>
            <a:off x="2748233" y="2698848"/>
            <a:ext cx="566181"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ar"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X</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9" name="Rectangle 18"/>
          <p:cNvSpPr/>
          <p:nvPr/>
        </p:nvSpPr>
        <p:spPr>
          <a:xfrm>
            <a:off x="5994072" y="3539673"/>
            <a:ext cx="529311"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ar"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0" name="Rectangle 19"/>
          <p:cNvSpPr/>
          <p:nvPr/>
        </p:nvSpPr>
        <p:spPr>
          <a:xfrm>
            <a:off x="268224" y="2578888"/>
            <a:ext cx="1754006" cy="461665"/>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ar" sz="2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الوقود (ب 1.2)</a:t>
            </a:r>
            <a:endParaRPr lang="en-US" sz="2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1" name="Rectangle 20"/>
          <p:cNvSpPr/>
          <p:nvPr/>
        </p:nvSpPr>
        <p:spPr>
          <a:xfrm>
            <a:off x="4924932" y="3692073"/>
            <a:ext cx="529311"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ar"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3" name="Rounded Rectangle 22"/>
          <p:cNvSpPr/>
          <p:nvPr/>
        </p:nvSpPr>
        <p:spPr>
          <a:xfrm>
            <a:off x="3378368" y="4674294"/>
            <a:ext cx="1816443" cy="968291"/>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lnSpc>
                <a:spcPts val="2500"/>
              </a:lnSpc>
            </a:pPr>
            <a:r>
              <a:rPr lang="ar" sz="2400" b="1" dirty="0">
                <a:effectLst>
                  <a:outerShdw blurRad="38100" dist="38100" dir="2700000" algn="tl">
                    <a:srgbClr val="000000">
                      <a:alpha val="43137"/>
                    </a:srgbClr>
                  </a:outerShdw>
                </a:effectLst>
              </a:rPr>
              <a:t>عامل التحويل الوطني</a:t>
            </a:r>
            <a:endParaRPr lang="en-US" sz="2400" b="1" dirty="0">
              <a:effectLst>
                <a:outerShdw blurRad="38100" dist="38100" dir="2700000" algn="tl">
                  <a:srgbClr val="000000">
                    <a:alpha val="43137"/>
                  </a:srgbClr>
                </a:outerShdw>
              </a:effectLst>
            </a:endParaRPr>
          </a:p>
        </p:txBody>
      </p:sp>
      <p:sp>
        <p:nvSpPr>
          <p:cNvPr id="24" name="Rectangle 23"/>
          <p:cNvSpPr/>
          <p:nvPr/>
        </p:nvSpPr>
        <p:spPr>
          <a:xfrm>
            <a:off x="2753456" y="4674294"/>
            <a:ext cx="566181"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ar"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X</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5" name="Rectangle 24"/>
          <p:cNvSpPr/>
          <p:nvPr/>
        </p:nvSpPr>
        <p:spPr>
          <a:xfrm>
            <a:off x="268224" y="4554334"/>
            <a:ext cx="2351926" cy="461665"/>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ar" sz="2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الكهرباء (ب 1.3)</a:t>
            </a:r>
            <a:endParaRPr lang="en-US" sz="2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6" name="Right Brace 25"/>
          <p:cNvSpPr/>
          <p:nvPr/>
        </p:nvSpPr>
        <p:spPr>
          <a:xfrm>
            <a:off x="5326807" y="2578888"/>
            <a:ext cx="667265" cy="3018736"/>
          </a:xfrm>
          <a:prstGeom prst="rightBrace">
            <a:avLst/>
          </a:prstGeom>
          <a:ln w="571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Rectangle 26"/>
          <p:cNvSpPr/>
          <p:nvPr/>
        </p:nvSpPr>
        <p:spPr>
          <a:xfrm>
            <a:off x="6395947" y="4458902"/>
            <a:ext cx="2576098" cy="1200329"/>
          </a:xfrm>
          <a:prstGeom prst="rect">
            <a:avLst/>
          </a:prstGeom>
        </p:spPr>
        <p:txBody>
          <a:bodyPr wrap="square">
            <a:spAutoFit/>
          </a:bodyPr>
          <a:lstStyle/>
          <a:p>
            <a:r>
              <a:rPr lang="ar" b="1" dirty="0"/>
              <a:t>إجمالي استخدام الطاقة الأولية لكل مساحة أرضية داخلية مفيدة للمبنى سنويًا</a:t>
            </a:r>
          </a:p>
        </p:txBody>
      </p:sp>
      <p:sp>
        <p:nvSpPr>
          <p:cNvPr id="28"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solidFill>
                  <a:srgbClr val="00B050"/>
                </a:solidFill>
              </a:rPr>
              <a:t>ب.1.1 - استهلاك الطاقة الرئيسي</a:t>
            </a:r>
            <a:endParaRPr lang="it-IT" sz="2800" b="1" dirty="0">
              <a:solidFill>
                <a:srgbClr val="00B050"/>
              </a:solidFill>
            </a:endParaRPr>
          </a:p>
        </p:txBody>
      </p:sp>
      <p:sp>
        <p:nvSpPr>
          <p:cNvPr id="29"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19</a:t>
            </a:fld>
            <a:endParaRPr lang="en-US" dirty="0">
              <a:solidFill>
                <a:schemeClr val="bg1"/>
              </a:solidFill>
            </a:endParaRPr>
          </a:p>
        </p:txBody>
      </p:sp>
      <p:sp>
        <p:nvSpPr>
          <p:cNvPr id="22" name="Segnaposto contenuto 2">
            <a:extLst>
              <a:ext uri="{FF2B5EF4-FFF2-40B4-BE49-F238E27FC236}">
                <a16:creationId xmlns:a16="http://schemas.microsoft.com/office/drawing/2014/main" id="{86F2EB93-A63A-4210-B86A-E5FCAD7D8D7F}"/>
              </a:ext>
            </a:extLst>
          </p:cNvPr>
          <p:cNvSpPr txBox="1">
            <a:spLocks/>
          </p:cNvSpPr>
          <p:nvPr/>
        </p:nvSpPr>
        <p:spPr>
          <a:xfrm>
            <a:off x="268224" y="1489240"/>
            <a:ext cx="8220130" cy="3495810"/>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lvl="0" indent="-457200" algn="r" rtl="1">
              <a:buFont typeface="+mj-lt"/>
              <a:buAutoNum type="arabicPeriod" startAt="4"/>
            </a:pPr>
            <a:r>
              <a:rPr lang="ar" sz="2200" dirty="0"/>
              <a:t>اجمع شدة استخدام الطاقة الحرارية والكهربائية لحساب كثافة </a:t>
            </a:r>
            <a:r>
              <a:rPr lang="ar" sz="2200" b="1" dirty="0"/>
              <a:t>استخدام الطاقة الأولية الإجمالية</a:t>
            </a:r>
            <a:endParaRPr lang="en-US" sz="2200" dirty="0"/>
          </a:p>
          <a:p>
            <a:pPr marL="457200" lvl="0" indent="-457200">
              <a:buFont typeface="+mj-lt"/>
              <a:buAutoNum type="arabicPeriod" startAt="4"/>
            </a:pPr>
            <a:endParaRPr lang="en-US" sz="2200" dirty="0"/>
          </a:p>
          <a:p>
            <a:pPr marL="457200" lvl="0" indent="-457200">
              <a:buFont typeface="+mj-lt"/>
              <a:buAutoNum type="arabicPeriod" startAt="4"/>
            </a:pPr>
            <a:endParaRPr lang="en-US" sz="2200" dirty="0"/>
          </a:p>
        </p:txBody>
      </p:sp>
      <p:sp>
        <p:nvSpPr>
          <p:cNvPr id="2" name="Rectangle 1">
            <a:extLst>
              <a:ext uri="{FF2B5EF4-FFF2-40B4-BE49-F238E27FC236}">
                <a16:creationId xmlns:a16="http://schemas.microsoft.com/office/drawing/2014/main" id="{F90391F7-F368-4141-24DA-65ECF2DF289D}"/>
              </a:ext>
            </a:extLst>
          </p:cNvPr>
          <p:cNvSpPr/>
          <p:nvPr/>
        </p:nvSpPr>
        <p:spPr>
          <a:xfrm>
            <a:off x="2230016" y="5924939"/>
            <a:ext cx="1791478" cy="6396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961982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2618661" y="3584573"/>
            <a:ext cx="4232407" cy="1768826"/>
          </a:xfrm>
          <a:prstGeom prst="rect">
            <a:avLst/>
          </a:prstGeom>
        </p:spPr>
      </p:pic>
      <p:pic>
        <p:nvPicPr>
          <p:cNvPr id="7" name="Picture 2">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7" name="Rounded Rectangle 56"/>
          <p:cNvSpPr/>
          <p:nvPr/>
        </p:nvSpPr>
        <p:spPr>
          <a:xfrm>
            <a:off x="2445121" y="3501206"/>
            <a:ext cx="1409700" cy="1839128"/>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59" name="Table 58"/>
          <p:cNvGraphicFramePr>
            <a:graphicFrameLocks noGrp="1"/>
          </p:cNvGraphicFramePr>
          <p:nvPr>
            <p:extLst>
              <p:ext uri="{D42A27DB-BD31-4B8C-83A1-F6EECF244321}">
                <p14:modId xmlns:p14="http://schemas.microsoft.com/office/powerpoint/2010/main" val="2993967952"/>
              </p:ext>
            </p:extLst>
          </p:nvPr>
        </p:nvGraphicFramePr>
        <p:xfrm>
          <a:off x="487326" y="1504863"/>
          <a:ext cx="8169348" cy="1341120"/>
        </p:xfrm>
        <a:graphic>
          <a:graphicData uri="http://schemas.openxmlformats.org/drawingml/2006/table">
            <a:tbl>
              <a:tblPr firstRow="1" bandRow="1">
                <a:tableStyleId>{F5AB1C69-6EDB-4FF4-983F-18BD219EF322}</a:tableStyleId>
              </a:tblPr>
              <a:tblGrid>
                <a:gridCol w="4084674">
                  <a:extLst>
                    <a:ext uri="{9D8B030D-6E8A-4147-A177-3AD203B41FA5}">
                      <a16:colId xmlns:a16="http://schemas.microsoft.com/office/drawing/2014/main" val="20000"/>
                    </a:ext>
                  </a:extLst>
                </a:gridCol>
                <a:gridCol w="4084674">
                  <a:extLst>
                    <a:ext uri="{9D8B030D-6E8A-4147-A177-3AD203B41FA5}">
                      <a16:colId xmlns:a16="http://schemas.microsoft.com/office/drawing/2014/main" val="20001"/>
                    </a:ext>
                  </a:extLst>
                </a:gridCol>
              </a:tblGrid>
              <a:tr h="370840">
                <a:tc gridSpan="2">
                  <a:txBody>
                    <a:bodyPr/>
                    <a:lstStyle/>
                    <a:p>
                      <a:pPr algn="ctr" rtl="1"/>
                      <a:r>
                        <a:rPr lang="ar-JO" sz="2800" dirty="0"/>
                        <a:t>ب.1  1</a:t>
                      </a:r>
                      <a:r>
                        <a:rPr lang="ar" sz="2800" dirty="0"/>
                        <a:t> – </a:t>
                      </a:r>
                      <a:r>
                        <a:rPr lang="ar-JO" sz="2800" dirty="0"/>
                        <a:t>استهلاك الطاقة </a:t>
                      </a:r>
                      <a:r>
                        <a:rPr lang="ar" sz="2800" dirty="0"/>
                        <a:t>الأساسي </a:t>
                      </a:r>
                      <a:endParaRPr lang="en-US" sz="2800" dirty="0"/>
                    </a:p>
                  </a:txBody>
                  <a:tcPr/>
                </a:tc>
                <a:tc hMerge="1">
                  <a:txBody>
                    <a:bodyPr/>
                    <a:lstStyle/>
                    <a:p>
                      <a:endParaRPr lang="en-US" dirty="0"/>
                    </a:p>
                  </a:txBody>
                  <a:tcPr/>
                </a:tc>
                <a:extLst>
                  <a:ext uri="{0D108BD9-81ED-4DB2-BD59-A6C34878D82A}">
                    <a16:rowId xmlns:a16="http://schemas.microsoft.com/office/drawing/2014/main" val="10000"/>
                  </a:ext>
                </a:extLst>
              </a:tr>
              <a:tr h="370840">
                <a:tc>
                  <a:txBody>
                    <a:bodyPr/>
                    <a:lstStyle/>
                    <a:p>
                      <a:pPr algn="ctr" rtl="1"/>
                      <a:r>
                        <a:rPr lang="ar" sz="2200" dirty="0"/>
                        <a:t>مشكلة</a:t>
                      </a:r>
                      <a:endParaRPr lang="en-US" sz="2200" b="1" dirty="0"/>
                    </a:p>
                  </a:txBody>
                  <a:tcPr/>
                </a:tc>
                <a:tc>
                  <a:txBody>
                    <a:bodyPr/>
                    <a:lstStyle/>
                    <a:p>
                      <a:pPr algn="ctr" rtl="1"/>
                      <a:r>
                        <a:rPr lang="ar" sz="2200" dirty="0"/>
                        <a:t>فئة</a:t>
                      </a:r>
                      <a:endParaRPr lang="en-US" sz="2200" b="1" dirty="0"/>
                    </a:p>
                  </a:txBody>
                  <a:tcPr/>
                </a:tc>
                <a:extLst>
                  <a:ext uri="{0D108BD9-81ED-4DB2-BD59-A6C34878D82A}">
                    <a16:rowId xmlns:a16="http://schemas.microsoft.com/office/drawing/2014/main" val="10001"/>
                  </a:ext>
                </a:extLst>
              </a:tr>
              <a:tr h="370840">
                <a:tc>
                  <a:txBody>
                    <a:bodyPr/>
                    <a:lstStyle/>
                    <a:p>
                      <a:pPr algn="ctr" rtl="1"/>
                      <a:r>
                        <a:rPr lang="ar" sz="2000" dirty="0"/>
                        <a:t>استهلاك الطاقة والموارد</a:t>
                      </a:r>
                      <a:endParaRPr lang="en-US" sz="2000" dirty="0"/>
                    </a:p>
                  </a:txBody>
                  <a:tcPr/>
                </a:tc>
                <a:tc>
                  <a:txBody>
                    <a:bodyPr/>
                    <a:lstStyle/>
                    <a:p>
                      <a:pPr algn="ctr" rtl="1"/>
                      <a:r>
                        <a:rPr lang="ar" sz="2000" dirty="0"/>
                        <a:t>ب 1 الطاقة</a:t>
                      </a:r>
                      <a:endParaRPr lang="en-US" sz="2000" dirty="0"/>
                    </a:p>
                  </a:txBody>
                  <a:tcPr/>
                </a:tc>
                <a:extLst>
                  <a:ext uri="{0D108BD9-81ED-4DB2-BD59-A6C34878D82A}">
                    <a16:rowId xmlns:a16="http://schemas.microsoft.com/office/drawing/2014/main" val="10002"/>
                  </a:ext>
                </a:extLst>
              </a:tr>
            </a:tbl>
          </a:graphicData>
        </a:graphic>
      </p:graphicFrame>
      <p:sp>
        <p:nvSpPr>
          <p:cNvPr id="9"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pPr rtl="1"/>
            <a:r>
              <a:rPr lang="ar-JO" sz="2800" b="1" dirty="0">
                <a:solidFill>
                  <a:srgbClr val="00B050"/>
                </a:solidFill>
              </a:rPr>
              <a:t>ب.1.1 - استهلاك الطاقة الرئيسي</a:t>
            </a:r>
            <a:endParaRPr lang="it-IT" sz="2800" b="1" dirty="0">
              <a:solidFill>
                <a:srgbClr val="00B050"/>
              </a:solidFill>
            </a:endParaRPr>
          </a:p>
        </p:txBody>
      </p:sp>
      <p:sp>
        <p:nvSpPr>
          <p:cNvPr id="77"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2</a:t>
            </a:fld>
            <a:endParaRPr lang="en-US" dirty="0">
              <a:solidFill>
                <a:schemeClr val="bg1"/>
              </a:solidFill>
            </a:endParaRPr>
          </a:p>
        </p:txBody>
      </p:sp>
      <p:sp>
        <p:nvSpPr>
          <p:cNvPr id="2" name="Rectangle 1">
            <a:extLst>
              <a:ext uri="{FF2B5EF4-FFF2-40B4-BE49-F238E27FC236}">
                <a16:creationId xmlns:a16="http://schemas.microsoft.com/office/drawing/2014/main" id="{9DE3BD40-6F76-9B1E-BC43-653853EE6C34}"/>
              </a:ext>
            </a:extLst>
          </p:cNvPr>
          <p:cNvSpPr/>
          <p:nvPr/>
        </p:nvSpPr>
        <p:spPr>
          <a:xfrm>
            <a:off x="2230016" y="5924939"/>
            <a:ext cx="1791478" cy="6396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376382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243150" y="1333404"/>
            <a:ext cx="8900850" cy="469525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95288" lvl="0" indent="-395288" algn="r" rtl="1">
              <a:spcAft>
                <a:spcPts val="1200"/>
              </a:spcAft>
              <a:buNone/>
            </a:pPr>
            <a:r>
              <a:rPr lang="ar" sz="2200" b="1" dirty="0"/>
              <a:t>EPBD </a:t>
            </a:r>
            <a:r>
              <a:rPr lang="ar" sz="2200" dirty="0"/>
              <a:t>: 2018 - توجيه أداء الطاقة في المباني ، 2018/844 / EU. بروكسل: البرلمان الأوروبي ومجلس الاتحاد الأوروبي.</a:t>
            </a:r>
            <a:endParaRPr lang="en-US" sz="2200" i="1" u="sng" dirty="0">
              <a:solidFill>
                <a:srgbClr val="1A965E"/>
              </a:solidFill>
            </a:endParaRPr>
          </a:p>
          <a:p>
            <a:pPr marL="395288" lvl="0" indent="-395288" algn="r" rtl="1">
              <a:spcBef>
                <a:spcPts val="0"/>
              </a:spcBef>
              <a:spcAft>
                <a:spcPts val="1200"/>
              </a:spcAft>
              <a:buNone/>
            </a:pPr>
            <a:r>
              <a:rPr lang="ar" sz="2200" b="1" dirty="0">
                <a:solidFill>
                  <a:prstClr val="black"/>
                </a:solidFill>
              </a:rPr>
              <a:t>EN 15603 </a:t>
            </a:r>
            <a:r>
              <a:rPr lang="ar" sz="2200" dirty="0">
                <a:solidFill>
                  <a:prstClr val="black"/>
                </a:solidFill>
              </a:rPr>
              <a:t>: 2008 - أداء الطاقة في المباني. الاستخدام العام للطاقة وتعريف تصنيفات الطاقة. بروكسل: اللجنة الأوروبية للتوحيد القياسي.</a:t>
            </a:r>
          </a:p>
          <a:p>
            <a:pPr marL="395288" lvl="0" indent="-395288" algn="r" rtl="1">
              <a:spcBef>
                <a:spcPts val="0"/>
              </a:spcBef>
              <a:spcAft>
                <a:spcPts val="1200"/>
              </a:spcAft>
              <a:buNone/>
            </a:pPr>
            <a:r>
              <a:rPr lang="ar" sz="2200" b="1" dirty="0">
                <a:solidFill>
                  <a:prstClr val="black"/>
                </a:solidFill>
              </a:rPr>
              <a:t>EN 13790 </a:t>
            </a:r>
            <a:r>
              <a:rPr lang="ar" sz="2200" dirty="0">
                <a:solidFill>
                  <a:prstClr val="black"/>
                </a:solidFill>
              </a:rPr>
              <a:t>: 2008 - أداء الطاقة في المباني. حساب استخدام الطاقة في تدفئة وتبريد المساحات. بروكسل: اللجنة الأوروبية للتوحيد القياسي.</a:t>
            </a:r>
          </a:p>
          <a:p>
            <a:pPr marL="395288" lvl="0" indent="-395288" algn="r" rtl="1">
              <a:spcBef>
                <a:spcPts val="0"/>
              </a:spcBef>
              <a:spcAft>
                <a:spcPts val="1200"/>
              </a:spcAft>
              <a:buNone/>
            </a:pPr>
            <a:r>
              <a:rPr lang="ar" sz="2200" b="1" dirty="0"/>
              <a:t>معيار ASHRAE 100 </a:t>
            </a:r>
            <a:r>
              <a:rPr lang="ar" sz="2200" dirty="0"/>
              <a:t>: 2018. كفاءة الطاقة في المباني القائمة. أتلانتا: ASHRAE .</a:t>
            </a:r>
            <a:r>
              <a:rPr lang="ar" sz="2200" dirty="0">
                <a:solidFill>
                  <a:prstClr val="black"/>
                </a:solidFill>
              </a:rPr>
              <a:t> </a:t>
            </a:r>
            <a:endParaRPr lang="it-IT" sz="2200" dirty="0">
              <a:solidFill>
                <a:prstClr val="black"/>
              </a:solidFill>
            </a:endParaRPr>
          </a:p>
          <a:p>
            <a:pPr marL="395288" lvl="0" indent="-395288" algn="r" rtl="1">
              <a:spcBef>
                <a:spcPts val="0"/>
              </a:spcBef>
              <a:spcAft>
                <a:spcPts val="1200"/>
              </a:spcAft>
              <a:buNone/>
            </a:pPr>
            <a:r>
              <a:rPr lang="ar" sz="2200" b="1" dirty="0">
                <a:solidFill>
                  <a:prstClr val="black"/>
                </a:solidFill>
              </a:rPr>
              <a:t>المستوى (المستويات ) </a:t>
            </a:r>
            <a:r>
              <a:rPr lang="ar" sz="2200" dirty="0">
                <a:solidFill>
                  <a:prstClr val="black"/>
                </a:solidFill>
              </a:rPr>
              <a:t>الجزء 1-2 - الإصدار التجريبي. بروكسل: المفوضية </a:t>
            </a:r>
            <a:r>
              <a:rPr lang="ar" sz="2200" dirty="0" err="1">
                <a:solidFill>
                  <a:prstClr val="black"/>
                </a:solidFill>
              </a:rPr>
              <a:t>الأوروبية </a:t>
            </a:r>
            <a:r>
              <a:rPr lang="ar" sz="2200" dirty="0">
                <a:solidFill>
                  <a:prstClr val="black"/>
                </a:solidFill>
              </a:rPr>
              <a:t>. </a:t>
            </a:r>
            <a:r>
              <a:rPr lang="ar" sz="2000" dirty="0">
                <a:solidFill>
                  <a:prstClr val="black"/>
                </a:solidFill>
              </a:rPr>
              <a:t>https: // environment.ec.europa.eu/topics/circular-economy/levels_en</a:t>
            </a:r>
            <a:endParaRPr lang="fr-FR" sz="2200" dirty="0">
              <a:solidFill>
                <a:prstClr val="black"/>
              </a:solidFill>
            </a:endParaRPr>
          </a:p>
          <a:p>
            <a:pPr marL="395288" lvl="0" indent="-395288" algn="r" rtl="1">
              <a:spcBef>
                <a:spcPts val="0"/>
              </a:spcBef>
              <a:spcAft>
                <a:spcPts val="1200"/>
              </a:spcAft>
              <a:buNone/>
            </a:pPr>
            <a:r>
              <a:rPr lang="ar" sz="2200" dirty="0">
                <a:solidFill>
                  <a:prstClr val="black"/>
                </a:solidFill>
              </a:rPr>
              <a:t> </a:t>
            </a:r>
          </a:p>
          <a:p>
            <a:pPr marL="395288" lvl="0" indent="-395288">
              <a:spcBef>
                <a:spcPts val="0"/>
              </a:spcBef>
              <a:spcAft>
                <a:spcPts val="1200"/>
              </a:spcAft>
              <a:buNone/>
            </a:pPr>
            <a:endParaRPr lang="en-US" sz="2200" dirty="0"/>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rtl="1">
              <a:buNone/>
            </a:pPr>
            <a:r>
              <a:rPr lang="ar" b="1" u="sng" dirty="0">
                <a:latin typeface="Calibri" panose="020F0502020204030204" pitchFamily="34" charset="0"/>
                <a:cs typeface="Calibri" panose="020F0502020204030204" pitchFamily="34" charset="0"/>
              </a:rPr>
              <a:t>المراجع والمعايير</a:t>
            </a:r>
            <a:endParaRPr lang="it-IT" dirty="0"/>
          </a:p>
        </p:txBody>
      </p:sp>
      <p:sp>
        <p:nvSpPr>
          <p:cNvPr id="11"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solidFill>
                  <a:srgbClr val="00B050"/>
                </a:solidFill>
              </a:rPr>
              <a:t>ب.1.1 - استهلاك الطاقة الرئيسي</a:t>
            </a:r>
            <a:endParaRPr lang="it-IT" sz="2800" b="1" dirty="0">
              <a:solidFill>
                <a:srgbClr val="00B050"/>
              </a:solidFill>
            </a:endParaRPr>
          </a:p>
        </p:txBody>
      </p:sp>
      <p:sp>
        <p:nvSpPr>
          <p:cNvPr id="9"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20</a:t>
            </a:fld>
            <a:endParaRPr lang="en-US" dirty="0">
              <a:solidFill>
                <a:schemeClr val="bg1"/>
              </a:solidFill>
            </a:endParaRPr>
          </a:p>
        </p:txBody>
      </p:sp>
      <p:sp>
        <p:nvSpPr>
          <p:cNvPr id="2" name="Rectangle 1">
            <a:extLst>
              <a:ext uri="{FF2B5EF4-FFF2-40B4-BE49-F238E27FC236}">
                <a16:creationId xmlns:a16="http://schemas.microsoft.com/office/drawing/2014/main" id="{DDE52855-9869-9161-BB7A-F884CE8DED29}"/>
              </a:ext>
            </a:extLst>
          </p:cNvPr>
          <p:cNvSpPr/>
          <p:nvPr/>
        </p:nvSpPr>
        <p:spPr>
          <a:xfrm>
            <a:off x="2230016" y="5924939"/>
            <a:ext cx="1791478" cy="6396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293957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rtl="1">
              <a:buNone/>
            </a:pPr>
            <a:r>
              <a:rPr lang="ar" b="1" u="sng" dirty="0">
                <a:latin typeface="Calibri" panose="020F0502020204030204" pitchFamily="34" charset="0"/>
                <a:cs typeface="Calibri" panose="020F0502020204030204" pitchFamily="34" charset="0"/>
              </a:rPr>
              <a:t>المراجع والمعايير</a:t>
            </a:r>
            <a:endParaRPr lang="it-IT" dirty="0"/>
          </a:p>
        </p:txBody>
      </p:sp>
      <p:sp>
        <p:nvSpPr>
          <p:cNvPr id="8"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solidFill>
                  <a:srgbClr val="00B050"/>
                </a:solidFill>
              </a:rPr>
              <a:t>ب.1.1 - استهلاك الطاقة الرئيسي</a:t>
            </a:r>
            <a:endParaRPr lang="it-IT" sz="2800" b="1" dirty="0">
              <a:solidFill>
                <a:srgbClr val="00B050"/>
              </a:solidFill>
            </a:endParaRPr>
          </a:p>
        </p:txBody>
      </p:sp>
      <p:sp>
        <p:nvSpPr>
          <p:cNvPr id="9"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21</a:t>
            </a:fld>
            <a:endParaRPr lang="en-US" dirty="0">
              <a:solidFill>
                <a:schemeClr val="bg1"/>
              </a:solidFill>
            </a:endParaRPr>
          </a:p>
        </p:txBody>
      </p:sp>
      <p:sp>
        <p:nvSpPr>
          <p:cNvPr id="2" name="Rectangle 1">
            <a:extLst>
              <a:ext uri="{FF2B5EF4-FFF2-40B4-BE49-F238E27FC236}">
                <a16:creationId xmlns:a16="http://schemas.microsoft.com/office/drawing/2014/main" id="{78CF355A-07EA-0CB6-E8F6-CB619FF7BA20}"/>
              </a:ext>
            </a:extLst>
          </p:cNvPr>
          <p:cNvSpPr/>
          <p:nvPr/>
        </p:nvSpPr>
        <p:spPr>
          <a:xfrm>
            <a:off x="2230016" y="5924939"/>
            <a:ext cx="1791478" cy="6396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D2D2BAA3-53A5-5D9B-289C-8A729922353C}"/>
              </a:ext>
            </a:extLst>
          </p:cNvPr>
          <p:cNvPicPr>
            <a:picLocks noChangeAspect="1"/>
          </p:cNvPicPr>
          <p:nvPr/>
        </p:nvPicPr>
        <p:blipFill rotWithShape="1">
          <a:blip r:embed="rId4">
            <a:extLst>
              <a:ext uri="{28A0092B-C50C-407E-A947-70E740481C1C}">
                <a14:useLocalDpi xmlns:a14="http://schemas.microsoft.com/office/drawing/2010/main" val="0"/>
              </a:ext>
            </a:extLst>
          </a:blip>
          <a:srcRect l="13978" t="11111" r="8310" b="7407"/>
          <a:stretch/>
        </p:blipFill>
        <p:spPr bwMode="auto">
          <a:xfrm>
            <a:off x="226481" y="1431985"/>
            <a:ext cx="5387533" cy="4364367"/>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9253486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rtl="1">
              <a:buNone/>
            </a:pPr>
            <a:r>
              <a:rPr lang="ar" b="1" u="sng" dirty="0">
                <a:latin typeface="Calibri" panose="020F0502020204030204" pitchFamily="34" charset="0"/>
                <a:cs typeface="Calibri" panose="020F0502020204030204" pitchFamily="34" charset="0"/>
              </a:rPr>
              <a:t>المراجع والمعايير</a:t>
            </a:r>
            <a:endParaRPr lang="it-IT" dirty="0"/>
          </a:p>
        </p:txBody>
      </p:sp>
      <p:sp>
        <p:nvSpPr>
          <p:cNvPr id="8"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solidFill>
                  <a:srgbClr val="00B050"/>
                </a:solidFill>
              </a:rPr>
              <a:t>ب.1.1 - استهلاك الطاقة الرئيسي</a:t>
            </a:r>
            <a:endParaRPr lang="it-IT" sz="2800" b="1" dirty="0">
              <a:solidFill>
                <a:srgbClr val="00B050"/>
              </a:solidFill>
            </a:endParaRPr>
          </a:p>
        </p:txBody>
      </p:sp>
      <p:sp>
        <p:nvSpPr>
          <p:cNvPr id="9" name="Rectangle 8"/>
          <p:cNvSpPr/>
          <p:nvPr/>
        </p:nvSpPr>
        <p:spPr>
          <a:xfrm>
            <a:off x="352982" y="1431985"/>
            <a:ext cx="8791017" cy="954107"/>
          </a:xfrm>
          <a:prstGeom prst="rect">
            <a:avLst/>
          </a:prstGeom>
        </p:spPr>
        <p:txBody>
          <a:bodyPr wrap="square">
            <a:spAutoFit/>
          </a:bodyPr>
          <a:lstStyle/>
          <a:p>
            <a:pPr algn="l"/>
            <a:r>
              <a:rPr lang="ar" sz="2000" dirty="0"/>
              <a:t>https: // ec.europa.eu/energy/en/topics/energy-strategy-and-energy-union/clean-energy-all-europeans</a:t>
            </a:r>
          </a:p>
          <a:p>
            <a:endParaRPr lang="en-US" sz="1600" dirty="0"/>
          </a:p>
        </p:txBody>
      </p:sp>
      <p:sp>
        <p:nvSpPr>
          <p:cNvPr id="6"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22</a:t>
            </a:fld>
            <a:endParaRPr lang="en-US" dirty="0">
              <a:solidFill>
                <a:schemeClr val="bg1"/>
              </a:solidFill>
            </a:endParaRPr>
          </a:p>
        </p:txBody>
      </p:sp>
      <p:sp>
        <p:nvSpPr>
          <p:cNvPr id="2" name="Rectangle 1">
            <a:extLst>
              <a:ext uri="{FF2B5EF4-FFF2-40B4-BE49-F238E27FC236}">
                <a16:creationId xmlns:a16="http://schemas.microsoft.com/office/drawing/2014/main" id="{87DD6C95-6EAB-4477-35DC-211F5C6E8D57}"/>
              </a:ext>
            </a:extLst>
          </p:cNvPr>
          <p:cNvSpPr/>
          <p:nvPr/>
        </p:nvSpPr>
        <p:spPr>
          <a:xfrm>
            <a:off x="2230016" y="5924939"/>
            <a:ext cx="1791478" cy="6396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BD35E614-DE77-BFFB-B1F5-2F1ACCE53F0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2892" t="9545" r="9088" b="5681"/>
          <a:stretch/>
        </p:blipFill>
        <p:spPr bwMode="auto">
          <a:xfrm>
            <a:off x="4188527" y="1904594"/>
            <a:ext cx="4507773" cy="434016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6003474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600201"/>
            <a:ext cx="8418576" cy="4152112"/>
          </a:xfr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ar" b="1" dirty="0">
                <a:latin typeface="Calibri" panose="020F0502020204030204" pitchFamily="34" charset="0"/>
                <a:cs typeface="Calibri" panose="020F0502020204030204" pitchFamily="34" charset="0"/>
              </a:rPr>
              <a:t>مثال - </a:t>
            </a:r>
            <a:r>
              <a:rPr lang="ar" b="1" u="sng" dirty="0">
                <a:latin typeface="Calibri" panose="020F0502020204030204" pitchFamily="34" charset="0"/>
                <a:cs typeface="Calibri" panose="020F0502020204030204" pitchFamily="34" charset="0"/>
              </a:rPr>
              <a:t>مرحلة التصميم</a:t>
            </a:r>
            <a:endParaRPr lang="it-IT" dirty="0">
              <a:latin typeface="Calibri" panose="020F0502020204030204" pitchFamily="34" charset="0"/>
              <a:cs typeface="Calibri" panose="020F0502020204030204" pitchFamily="34" charset="0"/>
            </a:endParaRPr>
          </a:p>
          <a:p>
            <a:pPr marL="0" indent="0">
              <a:spcBef>
                <a:spcPts val="0"/>
              </a:spcBef>
              <a:buNone/>
            </a:pPr>
            <a:endParaRPr lang="it-IT" sz="2400" dirty="0"/>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solidFill>
                  <a:srgbClr val="00B050"/>
                </a:solidFill>
              </a:rPr>
              <a:t>ب.1.1 - استهلاك الطاقة الرئيسي</a:t>
            </a:r>
            <a:endParaRPr lang="it-IT" sz="2800" b="1" dirty="0">
              <a:solidFill>
                <a:srgbClr val="00B050"/>
              </a:solidFill>
            </a:endParaRPr>
          </a:p>
        </p:txBody>
      </p:sp>
      <p:sp>
        <p:nvSpPr>
          <p:cNvPr id="4"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23</a:t>
            </a:fld>
            <a:endParaRPr lang="en-US" dirty="0">
              <a:solidFill>
                <a:schemeClr val="bg1"/>
              </a:solidFill>
            </a:endParaRPr>
          </a:p>
        </p:txBody>
      </p:sp>
      <p:sp>
        <p:nvSpPr>
          <p:cNvPr id="2" name="Rectangle 1">
            <a:extLst>
              <a:ext uri="{FF2B5EF4-FFF2-40B4-BE49-F238E27FC236}">
                <a16:creationId xmlns:a16="http://schemas.microsoft.com/office/drawing/2014/main" id="{15C27BDA-FDF1-32E4-8B9E-2422BA9D342A}"/>
              </a:ext>
            </a:extLst>
          </p:cNvPr>
          <p:cNvSpPr/>
          <p:nvPr/>
        </p:nvSpPr>
        <p:spPr>
          <a:xfrm>
            <a:off x="2230016" y="5924939"/>
            <a:ext cx="1791478" cy="6396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37240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457200" y="958293"/>
            <a:ext cx="8296183" cy="2249488"/>
          </a:xfrm>
        </p:spPr>
        <p:txBody>
          <a:bodyPr>
            <a:normAutofit/>
          </a:bodyPr>
          <a:lstStyle/>
          <a:p>
            <a:pPr marL="0" indent="0" algn="r" rtl="1">
              <a:spcBef>
                <a:spcPts val="0"/>
              </a:spcBef>
              <a:spcAft>
                <a:spcPts val="1200"/>
              </a:spcAft>
              <a:buNone/>
            </a:pPr>
            <a:r>
              <a:rPr lang="ar" sz="2000" dirty="0">
                <a:cs typeface="Calibri" panose="020F0502020204030204" pitchFamily="34" charset="0"/>
              </a:rPr>
              <a:t>تم تصميم مبنى إداري جديد في اليونان بنظام HVAC مركزي يتم خدمته بواسطة مضخات حرارية عالية الكفاءة. الكهرباء هي الناقل الوحيد للطاقة المستخدم في المبنى.</a:t>
            </a:r>
          </a:p>
          <a:p>
            <a:pPr marL="0" lvl="0" indent="0" algn="r" rtl="1">
              <a:spcBef>
                <a:spcPts val="0"/>
              </a:spcBef>
              <a:spcAft>
                <a:spcPts val="600"/>
              </a:spcAft>
              <a:buNone/>
            </a:pPr>
            <a:r>
              <a:rPr lang="ar" sz="2000" b="1" i="1" dirty="0">
                <a:cs typeface="Calibri" panose="020F0502020204030204" pitchFamily="34" charset="0"/>
              </a:rPr>
              <a:t>البيانات المتوفرة </a:t>
            </a:r>
            <a:r>
              <a:rPr lang="ar" sz="2000" i="1" dirty="0">
                <a:cs typeface="Calibri" panose="020F0502020204030204" pitchFamily="34" charset="0"/>
              </a:rPr>
              <a:t>: </a:t>
            </a:r>
            <a:r>
              <a:rPr lang="ar" sz="2000" dirty="0">
                <a:cs typeface="Calibri" panose="020F0502020204030204" pitchFamily="34" charset="0"/>
              </a:rPr>
              <a:t>مساحة </a:t>
            </a:r>
            <a:r>
              <a:rPr lang="ar" sz="2000" b="1" dirty="0">
                <a:cs typeface="Calibri" panose="020F0502020204030204" pitchFamily="34" charset="0"/>
              </a:rPr>
              <a:t>الأرضية الداخلية المفيدة </a:t>
            </a:r>
            <a:r>
              <a:rPr lang="ar" sz="2000" dirty="0">
                <a:cs typeface="Calibri" panose="020F0502020204030204" pitchFamily="34" charset="0"/>
              </a:rPr>
              <a:t>2995.8 م </a:t>
            </a:r>
            <a:r>
              <a:rPr lang="ar" sz="2000" baseline="30000" dirty="0">
                <a:cs typeface="Calibri" panose="020F0502020204030204" pitchFamily="34" charset="0"/>
              </a:rPr>
              <a:t>2 </a:t>
            </a:r>
            <a:r>
              <a:rPr lang="ar" sz="2000" dirty="0">
                <a:cs typeface="Calibri" panose="020F0502020204030204" pitchFamily="34" charset="0"/>
              </a:rPr>
              <a:t>. </a:t>
            </a:r>
            <a:r>
              <a:rPr lang="ar" sz="2000" dirty="0">
                <a:solidFill>
                  <a:prstClr val="black"/>
                </a:solidFill>
                <a:cs typeface="Calibri" panose="020F0502020204030204" pitchFamily="34" charset="0"/>
              </a:rPr>
              <a:t>الكهرباء السنوية المحسوبة التي يتم توصيلها لتغطية </a:t>
            </a:r>
            <a:r>
              <a:rPr lang="ar" sz="2000" b="1" dirty="0">
                <a:solidFill>
                  <a:prstClr val="black"/>
                </a:solidFill>
                <a:cs typeface="Calibri" panose="020F0502020204030204" pitchFamily="34" charset="0"/>
              </a:rPr>
              <a:t>الطلب على خدماتها الفنية </a:t>
            </a:r>
            <a:r>
              <a:rPr lang="ar" sz="2000" dirty="0">
                <a:solidFill>
                  <a:prstClr val="black"/>
                </a:solidFill>
                <a:cs typeface="Calibri" panose="020F0502020204030204" pitchFamily="34" charset="0"/>
              </a:rPr>
              <a:t>(مثل التدفئة والتبريد والتهوية والماء الساخن المنزلي والإضاءة والمواد المساعدة) هي 255242.2 </a:t>
            </a:r>
            <a:r>
              <a:rPr lang="ar" sz="2000" b="1" dirty="0">
                <a:solidFill>
                  <a:prstClr val="black"/>
                </a:solidFill>
                <a:cs typeface="Calibri" panose="020F0502020204030204" pitchFamily="34" charset="0"/>
              </a:rPr>
              <a:t>كيلوواط </a:t>
            </a:r>
            <a:r>
              <a:rPr lang="ar" sz="2000" dirty="0" err="1">
                <a:solidFill>
                  <a:prstClr val="black"/>
                </a:solidFill>
                <a:cs typeface="Calibri" panose="020F0502020204030204" pitchFamily="34" charset="0"/>
              </a:rPr>
              <a:t>ساعة </a:t>
            </a:r>
            <a:r>
              <a:rPr lang="ar" sz="2000" baseline="-25000" dirty="0" err="1">
                <a:solidFill>
                  <a:prstClr val="black"/>
                </a:solidFill>
                <a:cs typeface="Calibri" panose="020F0502020204030204" pitchFamily="34" charset="0"/>
              </a:rPr>
              <a:t>.</a:t>
            </a:r>
            <a:r>
              <a:rPr lang="ar" sz="2000" dirty="0">
                <a:solidFill>
                  <a:prstClr val="black"/>
                </a:solidFill>
                <a:cs typeface="Calibri" panose="020F0502020204030204" pitchFamily="34" charset="0"/>
              </a:rPr>
              <a:t>   </a:t>
            </a:r>
          </a:p>
          <a:p>
            <a:pPr marL="0" indent="0" algn="r" rtl="1">
              <a:spcBef>
                <a:spcPts val="0"/>
              </a:spcBef>
              <a:spcAft>
                <a:spcPts val="600"/>
              </a:spcAft>
              <a:buNone/>
            </a:pPr>
            <a:endParaRPr lang="en-US" sz="2000" dirty="0"/>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solidFill>
                  <a:srgbClr val="00B050"/>
                </a:solidFill>
              </a:rPr>
              <a:t>ب.1.1 - استهلاك الطاقة الرئيسي</a:t>
            </a:r>
            <a:endParaRPr lang="it-IT" sz="2800" b="1" dirty="0">
              <a:solidFill>
                <a:srgbClr val="00B050"/>
              </a:solidFill>
            </a:endParaRP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24</a:t>
            </a:fld>
            <a:endParaRPr lang="en-US" dirty="0">
              <a:solidFill>
                <a:schemeClr val="bg1"/>
              </a:solidFill>
            </a:endParaRPr>
          </a:p>
        </p:txBody>
      </p:sp>
      <p:grpSp>
        <p:nvGrpSpPr>
          <p:cNvPr id="8" name="Group 7"/>
          <p:cNvGrpSpPr/>
          <p:nvPr/>
        </p:nvGrpSpPr>
        <p:grpSpPr>
          <a:xfrm>
            <a:off x="314960" y="3542859"/>
            <a:ext cx="8514080" cy="1047106"/>
            <a:chOff x="314960" y="4530325"/>
            <a:chExt cx="8514080" cy="871948"/>
          </a:xfrm>
        </p:grpSpPr>
        <p:sp>
          <p:nvSpPr>
            <p:cNvPr id="9" name="Segnaposto contenuto 2">
              <a:extLst>
                <a:ext uri="{FF2B5EF4-FFF2-40B4-BE49-F238E27FC236}">
                  <a16:creationId xmlns:a16="http://schemas.microsoft.com/office/drawing/2014/main" id="{86F2EB93-A63A-4210-B86A-E5FCAD7D8D7F}"/>
                </a:ext>
              </a:extLst>
            </p:cNvPr>
            <p:cNvSpPr txBox="1">
              <a:spLocks/>
            </p:cNvSpPr>
            <p:nvPr/>
          </p:nvSpPr>
          <p:spPr>
            <a:xfrm>
              <a:off x="314960" y="4530325"/>
              <a:ext cx="8514080" cy="871948"/>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r">
                <a:spcBef>
                  <a:spcPts val="0"/>
                </a:spcBef>
                <a:spcAft>
                  <a:spcPts val="600"/>
                </a:spcAft>
                <a:buNone/>
              </a:pPr>
              <a:r>
                <a:rPr lang="ar" sz="2000" b="1" dirty="0"/>
                <a:t>احسب الطلب الأساسي على الطاقة </a:t>
              </a:r>
              <a:r>
                <a:rPr lang="ar" sz="2000" dirty="0"/>
                <a:t>(أي استهلاك الطاقة الأولية لجميع ناقلات الطاقة الموردة) لكل </a:t>
              </a:r>
              <a:r>
                <a:rPr lang="ar" sz="2000" b="1" dirty="0"/>
                <a:t>مساحة أرضية داخلية مفيدة للمبنى سنويًا .</a:t>
              </a:r>
              <a:endParaRPr lang="en-US" sz="2000" b="1" dirty="0"/>
            </a:p>
          </p:txBody>
        </p:sp>
        <p:pic>
          <p:nvPicPr>
            <p:cNvPr id="1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1648" y="4643235"/>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2" name="Rectangle 1">
            <a:extLst>
              <a:ext uri="{FF2B5EF4-FFF2-40B4-BE49-F238E27FC236}">
                <a16:creationId xmlns:a16="http://schemas.microsoft.com/office/drawing/2014/main" id="{7AF806DD-0B98-B05D-1580-AC31966B6393}"/>
              </a:ext>
            </a:extLst>
          </p:cNvPr>
          <p:cNvSpPr/>
          <p:nvPr/>
        </p:nvSpPr>
        <p:spPr>
          <a:xfrm>
            <a:off x="2230016" y="5924939"/>
            <a:ext cx="1791478" cy="6396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136628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16000" y="3516061"/>
            <a:ext cx="7470283" cy="265911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buNone/>
            </a:pPr>
            <a:r>
              <a:rPr lang="ar" sz="2000" b="1" dirty="0">
                <a:cs typeface="Calibri" panose="020F0502020204030204" pitchFamily="34" charset="0"/>
              </a:rPr>
              <a:t>احسب كثافة استخدام الطاقة الكهربائية السنوية ( </a:t>
            </a:r>
            <a:r>
              <a:rPr lang="ar" sz="2000" b="1" dirty="0" err="1">
                <a:cs typeface="Calibri" panose="020F0502020204030204" pitchFamily="34" charset="0"/>
              </a:rPr>
              <a:t>kWh </a:t>
            </a:r>
            <a:r>
              <a:rPr lang="ar" sz="2000" b="1" baseline="-25000" dirty="0" err="1">
                <a:cs typeface="Calibri" panose="020F0502020204030204" pitchFamily="34" charset="0"/>
              </a:rPr>
              <a:t>e </a:t>
            </a:r>
            <a:r>
              <a:rPr lang="ar" sz="2000" b="1" dirty="0">
                <a:cs typeface="Calibri" panose="020F0502020204030204" pitchFamily="34" charset="0"/>
              </a:rPr>
              <a:t>/ m </a:t>
            </a:r>
            <a:r>
              <a:rPr lang="ar" sz="2000" b="1" baseline="30000" dirty="0">
                <a:cs typeface="Calibri" panose="020F0502020204030204" pitchFamily="34" charset="0"/>
              </a:rPr>
              <a:t>2 </a:t>
            </a:r>
            <a:r>
              <a:rPr lang="ar" sz="2000" b="1" dirty="0">
                <a:cs typeface="Calibri" panose="020F0502020204030204" pitchFamily="34" charset="0"/>
              </a:rPr>
              <a:t>/ y ) لخدمات المباني الفنية</a:t>
            </a:r>
          </a:p>
          <a:p>
            <a:pPr marL="0" indent="0" algn="r" rtl="1">
              <a:buFont typeface="Arial" panose="020B0604020202020204" pitchFamily="34" charset="0"/>
              <a:buNone/>
            </a:pPr>
            <a:endParaRPr lang="en-US" sz="2000" b="1" dirty="0">
              <a:cs typeface="Calibri" panose="020F0502020204030204" pitchFamily="34" charset="0"/>
            </a:endParaRPr>
          </a:p>
          <a:p>
            <a:pPr marL="0" indent="0" algn="r" rtl="1">
              <a:buFont typeface="Arial" panose="020B0604020202020204" pitchFamily="34" charset="0"/>
              <a:buNone/>
            </a:pPr>
            <a:endParaRPr lang="en-US" sz="2000" dirty="0">
              <a:cs typeface="Calibri" panose="020F0502020204030204" pitchFamily="34" charset="0"/>
            </a:endParaRPr>
          </a:p>
          <a:p>
            <a:pPr marL="0" indent="0" algn="r" rtl="1">
              <a:buFont typeface="Arial" panose="020B0604020202020204" pitchFamily="34" charset="0"/>
              <a:buNone/>
            </a:pPr>
            <a:endParaRPr lang="en-US" sz="2000" dirty="0">
              <a:cs typeface="Calibri" panose="020F0502020204030204" pitchFamily="34" charset="0"/>
            </a:endParaRPr>
          </a:p>
          <a:p>
            <a:pPr marL="0" indent="0" algn="r" rtl="1">
              <a:buFont typeface="Arial" panose="020B0604020202020204" pitchFamily="34" charset="0"/>
              <a:buNone/>
            </a:pPr>
            <a:endParaRPr lang="en-US" sz="2000" dirty="0">
              <a:cs typeface="Calibri" panose="020F0502020204030204" pitchFamily="34" charset="0"/>
            </a:endParaRPr>
          </a:p>
        </p:txBody>
      </p:sp>
      <p:pic>
        <p:nvPicPr>
          <p:cNvPr id="8"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2794" y="4256286"/>
            <a:ext cx="340173" cy="5495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32967" y="4136989"/>
            <a:ext cx="1169626" cy="9539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Rounded Rectangle 11"/>
          <p:cNvSpPr/>
          <p:nvPr/>
        </p:nvSpPr>
        <p:spPr>
          <a:xfrm>
            <a:off x="7219339" y="4181655"/>
            <a:ext cx="666974" cy="685184"/>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 name="Group 12"/>
          <p:cNvGrpSpPr/>
          <p:nvPr/>
        </p:nvGrpSpPr>
        <p:grpSpPr>
          <a:xfrm>
            <a:off x="1116136" y="4494552"/>
            <a:ext cx="6572408" cy="1577586"/>
            <a:chOff x="-8124818" y="1178783"/>
            <a:chExt cx="6572408" cy="1577586"/>
          </a:xfrm>
        </p:grpSpPr>
        <p:sp>
          <p:nvSpPr>
            <p:cNvPr id="14" name="TextBox 13"/>
            <p:cNvSpPr txBox="1"/>
            <p:nvPr/>
          </p:nvSpPr>
          <p:spPr>
            <a:xfrm>
              <a:off x="-7985491" y="2111014"/>
              <a:ext cx="1897251" cy="400110"/>
            </a:xfrm>
            <a:prstGeom prst="rect">
              <a:avLst/>
            </a:prstGeom>
            <a:noFill/>
          </p:spPr>
          <p:txBody>
            <a:bodyPr wrap="none" rtlCol="0">
              <a:spAutoFit/>
            </a:bodyPr>
            <a:lstStyle/>
            <a:p>
              <a:r>
                <a:rPr lang="ar" sz="2000" u="sng" dirty="0"/>
                <a:t>255242.2 </a:t>
              </a:r>
              <a:r>
                <a:rPr lang="ar" sz="2000" u="sng" dirty="0" err="1"/>
                <a:t>كيلوواط </a:t>
              </a:r>
              <a:r>
                <a:rPr lang="ar" sz="2000" u="sng" baseline="-25000" dirty="0" err="1"/>
                <a:t>ساعة</a:t>
              </a:r>
              <a:endParaRPr lang="en-US" sz="2000" u="sng" baseline="-25000" dirty="0"/>
            </a:p>
          </p:txBody>
        </p:sp>
        <p:sp>
          <p:nvSpPr>
            <p:cNvPr id="15" name="Rectangle 14"/>
            <p:cNvSpPr/>
            <p:nvPr/>
          </p:nvSpPr>
          <p:spPr>
            <a:xfrm>
              <a:off x="-5892151" y="1833039"/>
              <a:ext cx="564577"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ar"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sym typeface="Symbol"/>
                </a:rPr>
                <a:t></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6" name="Rectangle 15"/>
            <p:cNvSpPr/>
            <p:nvPr/>
          </p:nvSpPr>
          <p:spPr>
            <a:xfrm>
              <a:off x="-4005419" y="1833039"/>
              <a:ext cx="529311"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ar"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7" name="Rounded Rectangle 16"/>
            <p:cNvSpPr/>
            <p:nvPr/>
          </p:nvSpPr>
          <p:spPr>
            <a:xfrm>
              <a:off x="-8124818" y="1205375"/>
              <a:ext cx="2043245" cy="858496"/>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 b="1" dirty="0">
                  <a:effectLst>
                    <a:outerShdw blurRad="38100" dist="38100" dir="2700000" algn="tl">
                      <a:srgbClr val="000000">
                        <a:alpha val="43137"/>
                      </a:srgbClr>
                    </a:outerShdw>
                  </a:effectLst>
                </a:rPr>
                <a:t>تسليم الكهرباء للخدمات الفنية</a:t>
              </a:r>
              <a:endParaRPr lang="en-US" b="1" dirty="0">
                <a:effectLst>
                  <a:outerShdw blurRad="38100" dist="38100" dir="2700000" algn="tl">
                    <a:srgbClr val="000000">
                      <a:alpha val="43137"/>
                    </a:srgbClr>
                  </a:outerShdw>
                </a:effectLst>
              </a:endParaRPr>
            </a:p>
          </p:txBody>
        </p:sp>
        <p:sp>
          <p:nvSpPr>
            <p:cNvPr id="18" name="TextBox 17"/>
            <p:cNvSpPr txBox="1"/>
            <p:nvPr/>
          </p:nvSpPr>
          <p:spPr>
            <a:xfrm>
              <a:off x="-5256436" y="2063871"/>
              <a:ext cx="1247457" cy="400110"/>
            </a:xfrm>
            <a:prstGeom prst="rect">
              <a:avLst/>
            </a:prstGeom>
            <a:noFill/>
          </p:spPr>
          <p:txBody>
            <a:bodyPr wrap="none" rtlCol="0">
              <a:spAutoFit/>
            </a:bodyPr>
            <a:lstStyle/>
            <a:p>
              <a:r>
                <a:rPr lang="ar" sz="2000" u="sng" dirty="0"/>
                <a:t>2995.8 م </a:t>
              </a:r>
              <a:r>
                <a:rPr lang="ar" sz="2000" u="sng" baseline="30000" dirty="0"/>
                <a:t>2</a:t>
              </a:r>
            </a:p>
          </p:txBody>
        </p:sp>
        <p:sp>
          <p:nvSpPr>
            <p:cNvPr id="19" name="TextBox 18"/>
            <p:cNvSpPr txBox="1"/>
            <p:nvPr/>
          </p:nvSpPr>
          <p:spPr>
            <a:xfrm>
              <a:off x="-3526348" y="2063871"/>
              <a:ext cx="1973938" cy="400110"/>
            </a:xfrm>
            <a:prstGeom prst="rect">
              <a:avLst/>
            </a:prstGeom>
            <a:noFill/>
          </p:spPr>
          <p:txBody>
            <a:bodyPr wrap="none" rtlCol="0">
              <a:spAutoFit/>
            </a:bodyPr>
            <a:lstStyle/>
            <a:p>
              <a:r>
                <a:rPr lang="ar" sz="2000" b="1" dirty="0"/>
                <a:t>85.2 </a:t>
              </a:r>
              <a:r>
                <a:rPr lang="ar" sz="2000" b="1" dirty="0" err="1"/>
                <a:t>كيلو واط ساعة </a:t>
              </a:r>
              <a:r>
                <a:rPr lang="ar" sz="2000" b="1" baseline="-25000" dirty="0" err="1"/>
                <a:t>e </a:t>
              </a:r>
              <a:r>
                <a:rPr lang="ar" sz="2000" b="1" dirty="0"/>
                <a:t>/ م </a:t>
              </a:r>
              <a:r>
                <a:rPr lang="ar" sz="2000" b="1" baseline="30000" dirty="0"/>
                <a:t>2 </a:t>
              </a:r>
              <a:r>
                <a:rPr lang="ar" sz="2000" b="1" dirty="0"/>
                <a:t>/ سنة</a:t>
              </a:r>
              <a:endParaRPr lang="en-US" sz="2000" b="1" baseline="30000" dirty="0"/>
            </a:p>
          </p:txBody>
        </p:sp>
        <p:grpSp>
          <p:nvGrpSpPr>
            <p:cNvPr id="20" name="Group 19"/>
            <p:cNvGrpSpPr/>
            <p:nvPr/>
          </p:nvGrpSpPr>
          <p:grpSpPr>
            <a:xfrm>
              <a:off x="-5397910" y="1178783"/>
              <a:ext cx="1485215" cy="747415"/>
              <a:chOff x="-5327574" y="1178783"/>
              <a:chExt cx="1485215" cy="747415"/>
            </a:xfrm>
          </p:grpSpPr>
          <p:pic>
            <p:nvPicPr>
              <p:cNvPr id="21"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68442" y="1178783"/>
                <a:ext cx="987119" cy="747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Rectangle 21"/>
              <p:cNvSpPr/>
              <p:nvPr/>
            </p:nvSpPr>
            <p:spPr>
              <a:xfrm>
                <a:off x="-5327574" y="1270696"/>
                <a:ext cx="1485215" cy="584775"/>
              </a:xfrm>
              <a:prstGeom prst="rect">
                <a:avLst/>
              </a:prstGeom>
            </p:spPr>
            <p:txBody>
              <a:bodyPr wrap="none">
                <a:spAutoFit/>
              </a:bodyPr>
              <a:lstStyle/>
              <a:p>
                <a:r>
                  <a:rPr lang="ar" sz="1600" b="1" dirty="0"/>
                  <a:t>مفيد داخلي</a:t>
                </a:r>
                <a:endParaRPr lang="en-US" sz="1600" b="1" dirty="0"/>
              </a:p>
              <a:p>
                <a:r>
                  <a:rPr lang="ar" sz="1600" b="1" dirty="0"/>
                  <a:t>مساحة الطابق (م </a:t>
                </a:r>
                <a:r>
                  <a:rPr lang="ar" sz="1600" b="1" baseline="30000" dirty="0"/>
                  <a:t>2 </a:t>
                </a:r>
                <a:r>
                  <a:rPr lang="ar" sz="1600" b="1" dirty="0"/>
                  <a:t>)</a:t>
                </a:r>
                <a:endParaRPr lang="en-US" sz="1600" b="1" dirty="0"/>
              </a:p>
            </p:txBody>
          </p:sp>
        </p:grpSp>
      </p:grpSp>
      <p:sp>
        <p:nvSpPr>
          <p:cNvPr id="24" name="Segnaposto contenuto 2">
            <a:extLst>
              <a:ext uri="{FF2B5EF4-FFF2-40B4-BE49-F238E27FC236}">
                <a16:creationId xmlns:a16="http://schemas.microsoft.com/office/drawing/2014/main" id="{86F2EB93-A63A-4210-B86A-E5FCAD7D8D7F}"/>
              </a:ext>
            </a:extLst>
          </p:cNvPr>
          <p:cNvSpPr txBox="1">
            <a:spLocks/>
          </p:cNvSpPr>
          <p:nvPr/>
        </p:nvSpPr>
        <p:spPr>
          <a:xfrm>
            <a:off x="216000" y="936000"/>
            <a:ext cx="7470283" cy="265911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buNone/>
            </a:pPr>
            <a:r>
              <a:rPr lang="ar" sz="2000" b="1" dirty="0">
                <a:cs typeface="Calibri" panose="020F0502020204030204" pitchFamily="34" charset="0"/>
              </a:rPr>
              <a:t>احسب كثافة استخدام الطاقة الحرارية السنوية ( </a:t>
            </a:r>
            <a:r>
              <a:rPr lang="ar" sz="2000" b="1" dirty="0" err="1">
                <a:cs typeface="Calibri" panose="020F0502020204030204" pitchFamily="34" charset="0"/>
              </a:rPr>
              <a:t>kWh </a:t>
            </a:r>
            <a:r>
              <a:rPr lang="ar" sz="2000" b="1" baseline="-25000" dirty="0" err="1">
                <a:cs typeface="Calibri" panose="020F0502020204030204" pitchFamily="34" charset="0"/>
              </a:rPr>
              <a:t>th </a:t>
            </a:r>
            <a:r>
              <a:rPr lang="ar" sz="2000" b="1" dirty="0">
                <a:cs typeface="Calibri" panose="020F0502020204030204" pitchFamily="34" charset="0"/>
              </a:rPr>
              <a:t>/ m </a:t>
            </a:r>
            <a:r>
              <a:rPr lang="ar" sz="2000" b="1" baseline="30000" dirty="0">
                <a:cs typeface="Calibri" panose="020F0502020204030204" pitchFamily="34" charset="0"/>
              </a:rPr>
              <a:t>2 </a:t>
            </a:r>
            <a:r>
              <a:rPr lang="ar" sz="2000" b="1" dirty="0">
                <a:cs typeface="Calibri" panose="020F0502020204030204" pitchFamily="34" charset="0"/>
              </a:rPr>
              <a:t>/ y) لخدمات المباني الفنية</a:t>
            </a:r>
          </a:p>
          <a:p>
            <a:pPr marL="0" indent="0">
              <a:buFont typeface="Arial" panose="020B0604020202020204" pitchFamily="34" charset="0"/>
              <a:buNone/>
            </a:pPr>
            <a:endParaRPr lang="en-US" sz="2000" b="1" dirty="0">
              <a:cs typeface="Calibri" panose="020F0502020204030204" pitchFamily="34" charset="0"/>
            </a:endParaRPr>
          </a:p>
          <a:p>
            <a:pPr marL="0" indent="0">
              <a:buFont typeface="Arial" panose="020B0604020202020204" pitchFamily="34" charset="0"/>
              <a:buNone/>
            </a:pPr>
            <a:endParaRPr lang="en-US" sz="2000" dirty="0">
              <a:cs typeface="Calibri" panose="020F0502020204030204" pitchFamily="34" charset="0"/>
            </a:endParaRPr>
          </a:p>
          <a:p>
            <a:pPr marL="0" indent="0">
              <a:buFont typeface="Arial" panose="020B0604020202020204" pitchFamily="34" charset="0"/>
              <a:buNone/>
            </a:pPr>
            <a:endParaRPr lang="en-US" sz="2000" dirty="0">
              <a:cs typeface="Calibri" panose="020F0502020204030204" pitchFamily="34" charset="0"/>
            </a:endParaRPr>
          </a:p>
          <a:p>
            <a:pPr marL="0" indent="0">
              <a:buFont typeface="Arial" panose="020B0604020202020204" pitchFamily="34" charset="0"/>
              <a:buNone/>
            </a:pPr>
            <a:endParaRPr lang="en-US" sz="2000" dirty="0">
              <a:cs typeface="Calibri" panose="020F0502020204030204" pitchFamily="34" charset="0"/>
            </a:endParaRPr>
          </a:p>
        </p:txBody>
      </p:sp>
      <p:grpSp>
        <p:nvGrpSpPr>
          <p:cNvPr id="3072" name="Group 3071"/>
          <p:cNvGrpSpPr/>
          <p:nvPr/>
        </p:nvGrpSpPr>
        <p:grpSpPr>
          <a:xfrm>
            <a:off x="7219339" y="1545019"/>
            <a:ext cx="1683254" cy="953916"/>
            <a:chOff x="7458278" y="4266002"/>
            <a:chExt cx="1683254" cy="953916"/>
          </a:xfrm>
        </p:grpSpPr>
        <p:pic>
          <p:nvPicPr>
            <p:cNvPr id="25"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58278" y="4349005"/>
              <a:ext cx="255447" cy="2918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71906" y="4266002"/>
              <a:ext cx="1169626" cy="9539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7" name="Rounded Rectangle 26"/>
            <p:cNvSpPr/>
            <p:nvPr/>
          </p:nvSpPr>
          <p:spPr>
            <a:xfrm>
              <a:off x="7458278" y="4298276"/>
              <a:ext cx="666974" cy="685184"/>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8"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759849" y="4373070"/>
              <a:ext cx="237407" cy="301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540327" y="4692784"/>
              <a:ext cx="599085" cy="273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34" name="Group 33"/>
          <p:cNvGrpSpPr/>
          <p:nvPr/>
        </p:nvGrpSpPr>
        <p:grpSpPr>
          <a:xfrm>
            <a:off x="1067205" y="1749092"/>
            <a:ext cx="6250717" cy="1577586"/>
            <a:chOff x="-8124818" y="1178783"/>
            <a:chExt cx="6250717" cy="1577586"/>
          </a:xfrm>
        </p:grpSpPr>
        <p:sp>
          <p:nvSpPr>
            <p:cNvPr id="35" name="TextBox 34"/>
            <p:cNvSpPr txBox="1"/>
            <p:nvPr/>
          </p:nvSpPr>
          <p:spPr>
            <a:xfrm>
              <a:off x="-7342018" y="2111014"/>
              <a:ext cx="996619" cy="400110"/>
            </a:xfrm>
            <a:prstGeom prst="rect">
              <a:avLst/>
            </a:prstGeom>
            <a:noFill/>
          </p:spPr>
          <p:txBody>
            <a:bodyPr wrap="none" rtlCol="0">
              <a:spAutoFit/>
            </a:bodyPr>
            <a:lstStyle/>
            <a:p>
              <a:r>
                <a:rPr lang="ar" sz="2000" u="sng" dirty="0"/>
                <a:t>0 </a:t>
              </a:r>
              <a:r>
                <a:rPr lang="ar" sz="2000" u="sng" dirty="0" err="1"/>
                <a:t>كيلوواط </a:t>
              </a:r>
              <a:r>
                <a:rPr lang="ar" sz="2000" u="sng" baseline="-25000" dirty="0" err="1"/>
                <a:t>ساعة عشر</a:t>
              </a:r>
              <a:endParaRPr lang="en-US" sz="2000" u="sng" baseline="-25000" dirty="0"/>
            </a:p>
          </p:txBody>
        </p:sp>
        <p:sp>
          <p:nvSpPr>
            <p:cNvPr id="36" name="Rectangle 35"/>
            <p:cNvSpPr/>
            <p:nvPr/>
          </p:nvSpPr>
          <p:spPr>
            <a:xfrm>
              <a:off x="-5892151" y="1833039"/>
              <a:ext cx="564577"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ar"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sym typeface="Symbol"/>
                </a:rPr>
                <a:t></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7" name="Rectangle 36"/>
            <p:cNvSpPr/>
            <p:nvPr/>
          </p:nvSpPr>
          <p:spPr>
            <a:xfrm>
              <a:off x="-4005419" y="1833039"/>
              <a:ext cx="529311"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ar"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8" name="Rounded Rectangle 37"/>
            <p:cNvSpPr/>
            <p:nvPr/>
          </p:nvSpPr>
          <p:spPr>
            <a:xfrm>
              <a:off x="-8124818" y="1205375"/>
              <a:ext cx="2043245" cy="858496"/>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 b="1" dirty="0">
                  <a:effectLst>
                    <a:outerShdw blurRad="38100" dist="38100" dir="2700000" algn="tl">
                      <a:srgbClr val="000000">
                        <a:alpha val="43137"/>
                      </a:srgbClr>
                    </a:outerShdw>
                  </a:effectLst>
                </a:rPr>
                <a:t>تسليم الطاقة الحرارية للخدمات الفنية</a:t>
              </a:r>
              <a:endParaRPr lang="en-US" b="1" dirty="0">
                <a:effectLst>
                  <a:outerShdw blurRad="38100" dist="38100" dir="2700000" algn="tl">
                    <a:srgbClr val="000000">
                      <a:alpha val="43137"/>
                    </a:srgbClr>
                  </a:outerShdw>
                </a:effectLst>
              </a:endParaRPr>
            </a:p>
          </p:txBody>
        </p:sp>
        <p:sp>
          <p:nvSpPr>
            <p:cNvPr id="39" name="TextBox 38"/>
            <p:cNvSpPr txBox="1"/>
            <p:nvPr/>
          </p:nvSpPr>
          <p:spPr>
            <a:xfrm>
              <a:off x="-5256436" y="2063871"/>
              <a:ext cx="1247457" cy="400110"/>
            </a:xfrm>
            <a:prstGeom prst="rect">
              <a:avLst/>
            </a:prstGeom>
            <a:noFill/>
          </p:spPr>
          <p:txBody>
            <a:bodyPr wrap="none" rtlCol="0">
              <a:spAutoFit/>
            </a:bodyPr>
            <a:lstStyle/>
            <a:p>
              <a:r>
                <a:rPr lang="ar" sz="2000" u="sng" dirty="0"/>
                <a:t>2995.8 م </a:t>
              </a:r>
              <a:r>
                <a:rPr lang="ar" sz="2000" u="sng" baseline="30000" dirty="0"/>
                <a:t>2</a:t>
              </a:r>
            </a:p>
          </p:txBody>
        </p:sp>
        <p:sp>
          <p:nvSpPr>
            <p:cNvPr id="40" name="TextBox 39"/>
            <p:cNvSpPr txBox="1"/>
            <p:nvPr/>
          </p:nvSpPr>
          <p:spPr>
            <a:xfrm>
              <a:off x="-3526348" y="2063871"/>
              <a:ext cx="1652247" cy="400110"/>
            </a:xfrm>
            <a:prstGeom prst="rect">
              <a:avLst/>
            </a:prstGeom>
            <a:noFill/>
          </p:spPr>
          <p:txBody>
            <a:bodyPr wrap="none" rtlCol="0">
              <a:spAutoFit/>
            </a:bodyPr>
            <a:lstStyle/>
            <a:p>
              <a:r>
                <a:rPr lang="ar" sz="2000" b="1" dirty="0"/>
                <a:t>0 </a:t>
              </a:r>
              <a:r>
                <a:rPr lang="ar" sz="2000" b="1" dirty="0" err="1"/>
                <a:t>كيلوواط </a:t>
              </a:r>
              <a:r>
                <a:rPr lang="ar" sz="2000" b="1" baseline="-25000" dirty="0" err="1"/>
                <a:t>ساعة عشر </a:t>
              </a:r>
              <a:r>
                <a:rPr lang="ar" sz="2000" b="1" dirty="0"/>
                <a:t>/ م </a:t>
              </a:r>
              <a:r>
                <a:rPr lang="ar" sz="2000" b="1" baseline="30000" dirty="0"/>
                <a:t>2 </a:t>
              </a:r>
              <a:r>
                <a:rPr lang="ar" sz="2000" b="1" dirty="0"/>
                <a:t>/ سنة</a:t>
              </a:r>
              <a:endParaRPr lang="en-US" sz="2000" b="1" baseline="30000" dirty="0"/>
            </a:p>
          </p:txBody>
        </p:sp>
        <p:grpSp>
          <p:nvGrpSpPr>
            <p:cNvPr id="41" name="Group 40"/>
            <p:cNvGrpSpPr/>
            <p:nvPr/>
          </p:nvGrpSpPr>
          <p:grpSpPr>
            <a:xfrm>
              <a:off x="-5397910" y="1178783"/>
              <a:ext cx="1485215" cy="747415"/>
              <a:chOff x="-5327574" y="1178783"/>
              <a:chExt cx="1485215" cy="747415"/>
            </a:xfrm>
          </p:grpSpPr>
          <p:pic>
            <p:nvPicPr>
              <p:cNvPr id="42"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68442" y="1178783"/>
                <a:ext cx="987119" cy="747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3" name="Rectangle 42"/>
              <p:cNvSpPr/>
              <p:nvPr/>
            </p:nvSpPr>
            <p:spPr>
              <a:xfrm>
                <a:off x="-5327574" y="1270696"/>
                <a:ext cx="1485215" cy="584775"/>
              </a:xfrm>
              <a:prstGeom prst="rect">
                <a:avLst/>
              </a:prstGeom>
            </p:spPr>
            <p:txBody>
              <a:bodyPr wrap="none">
                <a:spAutoFit/>
              </a:bodyPr>
              <a:lstStyle/>
              <a:p>
                <a:r>
                  <a:rPr lang="ar" sz="1600" b="1" dirty="0"/>
                  <a:t>مفيد داخلي</a:t>
                </a:r>
                <a:endParaRPr lang="en-US" sz="1600" b="1" dirty="0"/>
              </a:p>
              <a:p>
                <a:r>
                  <a:rPr lang="ar" sz="1600" b="1" dirty="0"/>
                  <a:t>مساحة الطابق (م </a:t>
                </a:r>
                <a:r>
                  <a:rPr lang="ar" sz="1600" b="1" baseline="30000" dirty="0"/>
                  <a:t>2 </a:t>
                </a:r>
                <a:r>
                  <a:rPr lang="ar" sz="1600" b="1" dirty="0"/>
                  <a:t>)</a:t>
                </a:r>
                <a:endParaRPr lang="en-US" sz="1600" b="1" dirty="0"/>
              </a:p>
            </p:txBody>
          </p:sp>
        </p:grpSp>
      </p:grpSp>
      <p:sp>
        <p:nvSpPr>
          <p:cNvPr id="44"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solidFill>
                  <a:srgbClr val="00B050"/>
                </a:solidFill>
              </a:rPr>
              <a:t>ب.1.1 - استهلاك الطاقة الرئيسي</a:t>
            </a:r>
            <a:endParaRPr lang="it-IT" sz="2800" b="1" dirty="0">
              <a:solidFill>
                <a:srgbClr val="00B050"/>
              </a:solidFill>
            </a:endParaRPr>
          </a:p>
        </p:txBody>
      </p:sp>
      <p:sp>
        <p:nvSpPr>
          <p:cNvPr id="45" name="Rectangle 44"/>
          <p:cNvSpPr/>
          <p:nvPr/>
        </p:nvSpPr>
        <p:spPr>
          <a:xfrm>
            <a:off x="8087419" y="900000"/>
            <a:ext cx="969048"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ar" sz="2400" b="1" i="1" dirty="0">
                <a:cs typeface="Calibri" panose="020F0502020204030204" pitchFamily="34" charset="0"/>
              </a:rPr>
              <a:t>الخطوة 1</a:t>
            </a:r>
            <a:endParaRPr lang="el-GR" sz="2400" dirty="0"/>
          </a:p>
        </p:txBody>
      </p:sp>
      <p:sp>
        <p:nvSpPr>
          <p:cNvPr id="46" name="Rectangle 45"/>
          <p:cNvSpPr/>
          <p:nvPr/>
        </p:nvSpPr>
        <p:spPr>
          <a:xfrm>
            <a:off x="8087419" y="3461006"/>
            <a:ext cx="969048"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ar" sz="2400" b="1" i="1" dirty="0">
                <a:cs typeface="Calibri" panose="020F0502020204030204" pitchFamily="34" charset="0"/>
              </a:rPr>
              <a:t>الخطوة 2</a:t>
            </a:r>
            <a:endParaRPr lang="el-GR" sz="2400" dirty="0"/>
          </a:p>
        </p:txBody>
      </p:sp>
      <p:sp>
        <p:nvSpPr>
          <p:cNvPr id="47"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25</a:t>
            </a:fld>
            <a:endParaRPr lang="en-US" dirty="0">
              <a:solidFill>
                <a:schemeClr val="bg1"/>
              </a:solidFill>
            </a:endParaRPr>
          </a:p>
        </p:txBody>
      </p:sp>
      <p:sp>
        <p:nvSpPr>
          <p:cNvPr id="2" name="Rectangle 1">
            <a:extLst>
              <a:ext uri="{FF2B5EF4-FFF2-40B4-BE49-F238E27FC236}">
                <a16:creationId xmlns:a16="http://schemas.microsoft.com/office/drawing/2014/main" id="{6C3FC7C0-5598-FE44-876E-DCDBFAE4F672}"/>
              </a:ext>
            </a:extLst>
          </p:cNvPr>
          <p:cNvSpPr/>
          <p:nvPr/>
        </p:nvSpPr>
        <p:spPr>
          <a:xfrm>
            <a:off x="2230016" y="5924939"/>
            <a:ext cx="1791478" cy="6396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158194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Segnaposto contenuto 2">
            <a:extLst>
              <a:ext uri="{FF2B5EF4-FFF2-40B4-BE49-F238E27FC236}">
                <a16:creationId xmlns:a16="http://schemas.microsoft.com/office/drawing/2014/main" id="{86F2EB93-A63A-4210-B86A-E5FCAD7D8D7F}"/>
              </a:ext>
            </a:extLst>
          </p:cNvPr>
          <p:cNvSpPr txBox="1">
            <a:spLocks/>
          </p:cNvSpPr>
          <p:nvPr/>
        </p:nvSpPr>
        <p:spPr>
          <a:xfrm>
            <a:off x="216000" y="936000"/>
            <a:ext cx="7562850" cy="77541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buNone/>
            </a:pPr>
            <a:r>
              <a:rPr lang="ar" sz="2000" b="1" dirty="0">
                <a:cs typeface="Calibri" panose="020F0502020204030204" pitchFamily="34" charset="0"/>
              </a:rPr>
              <a:t>احسب كثافة استخدام الطاقة الأولية السنوية ( kWh / m </a:t>
            </a:r>
            <a:r>
              <a:rPr lang="ar" sz="2000" b="1" baseline="30000" dirty="0">
                <a:cs typeface="Calibri" panose="020F0502020204030204" pitchFamily="34" charset="0"/>
              </a:rPr>
              <a:t>2 </a:t>
            </a:r>
            <a:r>
              <a:rPr lang="ar" sz="2000" b="1" dirty="0">
                <a:cs typeface="Calibri" panose="020F0502020204030204" pitchFamily="34" charset="0"/>
              </a:rPr>
              <a:t>/ y) لخدمات</a:t>
            </a:r>
            <a:r>
              <a:rPr lang="ar-JO" sz="2000" b="1" dirty="0">
                <a:cs typeface="Calibri" panose="020F0502020204030204" pitchFamily="34" charset="0"/>
              </a:rPr>
              <a:t> المبنى</a:t>
            </a:r>
            <a:r>
              <a:rPr lang="ar" sz="2000" b="1" dirty="0">
                <a:cs typeface="Calibri" panose="020F0502020204030204" pitchFamily="34" charset="0"/>
              </a:rPr>
              <a:t> </a:t>
            </a:r>
            <a:endParaRPr lang="en-US" sz="2000" dirty="0">
              <a:cs typeface="Calibri" panose="020F0502020204030204" pitchFamily="34" charset="0"/>
            </a:endParaRPr>
          </a:p>
        </p:txBody>
      </p:sp>
      <p:sp>
        <p:nvSpPr>
          <p:cNvPr id="2" name="Rectangle 1"/>
          <p:cNvSpPr/>
          <p:nvPr/>
        </p:nvSpPr>
        <p:spPr>
          <a:xfrm>
            <a:off x="516509" y="4864898"/>
            <a:ext cx="8296182" cy="461665"/>
          </a:xfrm>
          <a:prstGeom prst="rect">
            <a:avLst/>
          </a:prstGeom>
        </p:spPr>
        <p:txBody>
          <a:bodyPr wrap="none">
            <a:spAutoFit/>
          </a:bodyPr>
          <a:lstStyle/>
          <a:p>
            <a:pPr lvl="0"/>
            <a:r>
              <a:rPr lang="ar" sz="2400" b="1" dirty="0">
                <a:solidFill>
                  <a:prstClr val="black"/>
                </a:solidFill>
              </a:rPr>
              <a:t>(0 </a:t>
            </a:r>
            <a:r>
              <a:rPr lang="ar" sz="2400" b="1" dirty="0" err="1">
                <a:solidFill>
                  <a:prstClr val="black"/>
                </a:solidFill>
              </a:rPr>
              <a:t>kWh </a:t>
            </a:r>
            <a:r>
              <a:rPr lang="ar" sz="2400" b="1" baseline="-25000" dirty="0" err="1">
                <a:solidFill>
                  <a:prstClr val="black"/>
                </a:solidFill>
              </a:rPr>
              <a:t>th </a:t>
            </a:r>
            <a:r>
              <a:rPr lang="ar" sz="2400" b="1" dirty="0">
                <a:solidFill>
                  <a:prstClr val="black"/>
                </a:solidFill>
              </a:rPr>
              <a:t>/ m </a:t>
            </a:r>
            <a:r>
              <a:rPr lang="ar" sz="2400" b="1" baseline="30000" dirty="0">
                <a:solidFill>
                  <a:prstClr val="black"/>
                </a:solidFill>
              </a:rPr>
              <a:t>2 </a:t>
            </a:r>
            <a:r>
              <a:rPr lang="ar" sz="2400" b="1" dirty="0">
                <a:solidFill>
                  <a:prstClr val="black"/>
                </a:solidFill>
              </a:rPr>
              <a:t>/ y) + (85.2 </a:t>
            </a:r>
            <a:r>
              <a:rPr lang="ar" sz="2400" b="1" dirty="0" err="1">
                <a:solidFill>
                  <a:prstClr val="black"/>
                </a:solidFill>
              </a:rPr>
              <a:t>kWh </a:t>
            </a:r>
            <a:r>
              <a:rPr lang="ar" sz="2400" b="1" baseline="-25000" dirty="0" err="1">
                <a:solidFill>
                  <a:prstClr val="black"/>
                </a:solidFill>
              </a:rPr>
              <a:t>e </a:t>
            </a:r>
            <a:r>
              <a:rPr lang="ar" sz="2400" b="1" dirty="0">
                <a:solidFill>
                  <a:prstClr val="black"/>
                </a:solidFill>
              </a:rPr>
              <a:t>/ m </a:t>
            </a:r>
            <a:r>
              <a:rPr lang="ar" sz="2400" b="1" baseline="30000" dirty="0">
                <a:solidFill>
                  <a:prstClr val="black"/>
                </a:solidFill>
              </a:rPr>
              <a:t>2 </a:t>
            </a:r>
            <a:r>
              <a:rPr lang="ar" sz="2400" b="1" dirty="0">
                <a:solidFill>
                  <a:prstClr val="black"/>
                </a:solidFill>
              </a:rPr>
              <a:t>/ y </a:t>
            </a:r>
            <a:r>
              <a:rPr lang="ar" sz="2400" b="1" dirty="0">
                <a:solidFill>
                  <a:prstClr val="black"/>
                </a:solidFill>
                <a:sym typeface="Wingdings"/>
              </a:rPr>
              <a:t>2.1) = 178.9 kWh / m </a:t>
            </a:r>
            <a:r>
              <a:rPr lang="ar" sz="2400" b="1" baseline="30000" dirty="0">
                <a:solidFill>
                  <a:prstClr val="black"/>
                </a:solidFill>
                <a:sym typeface="Wingdings"/>
              </a:rPr>
              <a:t>2</a:t>
            </a:r>
            <a:endParaRPr lang="en-US" sz="2400" b="1" baseline="30000" dirty="0">
              <a:solidFill>
                <a:prstClr val="black"/>
              </a:solidFill>
            </a:endParaRPr>
          </a:p>
        </p:txBody>
      </p:sp>
      <p:sp>
        <p:nvSpPr>
          <p:cNvPr id="13"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solidFill>
                  <a:srgbClr val="00B050"/>
                </a:solidFill>
              </a:rPr>
              <a:t>ب.1.1 - استهلاك الطاقة الرئيسي</a:t>
            </a:r>
            <a:endParaRPr lang="it-IT" sz="2800" b="1" dirty="0">
              <a:solidFill>
                <a:srgbClr val="00B050"/>
              </a:solidFill>
            </a:endParaRPr>
          </a:p>
        </p:txBody>
      </p:sp>
      <p:pic>
        <p:nvPicPr>
          <p:cNvPr id="1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84787" y="2116067"/>
            <a:ext cx="275593" cy="18288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13"/>
          <p:cNvSpPr/>
          <p:nvPr/>
        </p:nvSpPr>
        <p:spPr>
          <a:xfrm>
            <a:off x="8087419" y="900000"/>
            <a:ext cx="969048"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ar" sz="2400" b="1" i="1" dirty="0">
                <a:cs typeface="Calibri" panose="020F0502020204030204" pitchFamily="34" charset="0"/>
              </a:rPr>
              <a:t>الخطوه 3</a:t>
            </a:r>
            <a:endParaRPr lang="el-GR" sz="2400" dirty="0"/>
          </a:p>
        </p:txBody>
      </p:sp>
      <p:sp>
        <p:nvSpPr>
          <p:cNvPr id="1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26</a:t>
            </a:fld>
            <a:endParaRPr lang="en-US" dirty="0">
              <a:solidFill>
                <a:schemeClr val="bg1"/>
              </a:solidFill>
            </a:endParaRPr>
          </a:p>
        </p:txBody>
      </p:sp>
      <p:sp>
        <p:nvSpPr>
          <p:cNvPr id="19" name="Rounded Rectangle 18"/>
          <p:cNvSpPr/>
          <p:nvPr/>
        </p:nvSpPr>
        <p:spPr>
          <a:xfrm>
            <a:off x="1390650" y="2097017"/>
            <a:ext cx="2286280" cy="243570"/>
          </a:xfrm>
          <a:prstGeom prst="roundRect">
            <a:avLst/>
          </a:prstGeom>
          <a:noFill/>
          <a:ln>
            <a:solidFill>
              <a:srgbClr val="1A96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EA323BB9-38E4-1DAC-E589-D205829D2A78}"/>
              </a:ext>
            </a:extLst>
          </p:cNvPr>
          <p:cNvSpPr/>
          <p:nvPr/>
        </p:nvSpPr>
        <p:spPr>
          <a:xfrm>
            <a:off x="2230016" y="5924939"/>
            <a:ext cx="1791478" cy="6396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CB8E8D46-4190-9E53-DCCE-62E95117CFC2}"/>
              </a:ext>
            </a:extLst>
          </p:cNvPr>
          <p:cNvPicPr>
            <a:picLocks noChangeAspect="1"/>
          </p:cNvPicPr>
          <p:nvPr/>
        </p:nvPicPr>
        <p:blipFill rotWithShape="1">
          <a:blip r:embed="rId3">
            <a:extLst>
              <a:ext uri="{28A0092B-C50C-407E-A947-70E740481C1C}">
                <a14:useLocalDpi xmlns:a14="http://schemas.microsoft.com/office/drawing/2010/main" val="0"/>
              </a:ext>
            </a:extLst>
          </a:blip>
          <a:srcRect l="40501" t="8121" r="7109" b="58821"/>
          <a:stretch/>
        </p:blipFill>
        <p:spPr bwMode="auto">
          <a:xfrm>
            <a:off x="4561623" y="1827905"/>
            <a:ext cx="4418290" cy="2153786"/>
          </a:xfrm>
          <a:prstGeom prst="rect">
            <a:avLst/>
          </a:prstGeom>
          <a:noFill/>
          <a:ln>
            <a:noFill/>
          </a:ln>
          <a:extLst>
            <a:ext uri="{53640926-AAD7-44D8-BBD7-CCE9431645EC}">
              <a14:shadowObscured xmlns:a14="http://schemas.microsoft.com/office/drawing/2010/main"/>
            </a:ext>
          </a:extLst>
        </p:spPr>
      </p:pic>
      <p:pic>
        <p:nvPicPr>
          <p:cNvPr id="7" name="Picture 6">
            <a:extLst>
              <a:ext uri="{FF2B5EF4-FFF2-40B4-BE49-F238E27FC236}">
                <a16:creationId xmlns:a16="http://schemas.microsoft.com/office/drawing/2014/main" id="{0CA352D4-0701-301B-684B-DA3567F958A2}"/>
              </a:ext>
            </a:extLst>
          </p:cNvPr>
          <p:cNvPicPr>
            <a:picLocks noChangeAspect="1"/>
          </p:cNvPicPr>
          <p:nvPr/>
        </p:nvPicPr>
        <p:blipFill rotWithShape="1">
          <a:blip r:embed="rId3">
            <a:extLst>
              <a:ext uri="{28A0092B-C50C-407E-A947-70E740481C1C}">
                <a14:useLocalDpi xmlns:a14="http://schemas.microsoft.com/office/drawing/2010/main" val="0"/>
              </a:ext>
            </a:extLst>
          </a:blip>
          <a:srcRect l="48099" t="43032" r="7108" b="12517"/>
          <a:stretch/>
        </p:blipFill>
        <p:spPr bwMode="auto">
          <a:xfrm>
            <a:off x="500001" y="1717455"/>
            <a:ext cx="3979402" cy="305131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6512388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600201"/>
            <a:ext cx="8418576" cy="4152112"/>
          </a:xfr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ar" b="1" dirty="0">
                <a:latin typeface="Calibri" panose="020F0502020204030204" pitchFamily="34" charset="0"/>
                <a:cs typeface="Calibri" panose="020F0502020204030204" pitchFamily="34" charset="0"/>
              </a:rPr>
              <a:t>مثال – </a:t>
            </a:r>
            <a:r>
              <a:rPr lang="ar" b="1" u="sng" dirty="0">
                <a:latin typeface="Calibri" panose="020F0502020204030204" pitchFamily="34" charset="0"/>
                <a:cs typeface="Calibri" panose="020F0502020204030204" pitchFamily="34" charset="0"/>
              </a:rPr>
              <a:t>مرحلة</a:t>
            </a:r>
            <a:r>
              <a:rPr lang="ar-JO" b="1" u="sng" dirty="0">
                <a:latin typeface="Calibri" panose="020F0502020204030204" pitchFamily="34" charset="0"/>
                <a:cs typeface="Calibri" panose="020F0502020204030204" pitchFamily="34" charset="0"/>
              </a:rPr>
              <a:t> الإستخدام </a:t>
            </a:r>
            <a:r>
              <a:rPr lang="ar" b="1" u="sng" dirty="0">
                <a:latin typeface="Calibri" panose="020F0502020204030204" pitchFamily="34" charset="0"/>
                <a:cs typeface="Calibri" panose="020F0502020204030204" pitchFamily="34" charset="0"/>
              </a:rPr>
              <a:t> </a:t>
            </a:r>
            <a:endParaRPr lang="it-IT" sz="2400" dirty="0"/>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solidFill>
                  <a:srgbClr val="00B050"/>
                </a:solidFill>
              </a:rPr>
              <a:t>ب.1.1 - استهلاك الطاقة الرئيسي</a:t>
            </a:r>
            <a:endParaRPr lang="it-IT" sz="2800" b="1" dirty="0">
              <a:solidFill>
                <a:srgbClr val="00B050"/>
              </a:solidFill>
            </a:endParaRPr>
          </a:p>
        </p:txBody>
      </p:sp>
      <p:sp>
        <p:nvSpPr>
          <p:cNvPr id="4"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27</a:t>
            </a:fld>
            <a:endParaRPr lang="en-US" dirty="0">
              <a:solidFill>
                <a:schemeClr val="bg1"/>
              </a:solidFill>
            </a:endParaRPr>
          </a:p>
        </p:txBody>
      </p:sp>
      <p:sp>
        <p:nvSpPr>
          <p:cNvPr id="2" name="Rectangle 1">
            <a:extLst>
              <a:ext uri="{FF2B5EF4-FFF2-40B4-BE49-F238E27FC236}">
                <a16:creationId xmlns:a16="http://schemas.microsoft.com/office/drawing/2014/main" id="{FB707B15-9098-756E-233B-06137E92D52B}"/>
              </a:ext>
            </a:extLst>
          </p:cNvPr>
          <p:cNvSpPr/>
          <p:nvPr/>
        </p:nvSpPr>
        <p:spPr>
          <a:xfrm>
            <a:off x="2230016" y="5924939"/>
            <a:ext cx="1791478" cy="6396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9718140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369504" y="958293"/>
            <a:ext cx="8397392" cy="3480357"/>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spcBef>
                <a:spcPts val="600"/>
              </a:spcBef>
              <a:spcAft>
                <a:spcPts val="1200"/>
              </a:spcAft>
              <a:buFont typeface="Arial" panose="020B0604020202020204" pitchFamily="34" charset="0"/>
              <a:buNone/>
            </a:pPr>
            <a:r>
              <a:rPr lang="ar" sz="2000" dirty="0">
                <a:cs typeface="Calibri" panose="020F0502020204030204" pitchFamily="34" charset="0"/>
              </a:rPr>
              <a:t>يستخدم مبنى المكاتب الموجود في أثينا ناقلتي طاقة مختلفتين. المبنى متصل بشبكة الكهرباء الرئيسية ويحتوي على نظام تدفئة مركزي يستخدم غلاية تعمل بالزيت مع تهوية ميكانيكية للعادم. تم تجهيز كل مكتب بمضخة حرارية محلية منفصلة للتبريد. يتم تقديم الماء الساخن المنزلي بواسطة سخانات المياه الكهربائية المحلية ذات التدفق المستمر ( </a:t>
            </a:r>
            <a:r>
              <a:rPr lang="ar" sz="2000" dirty="0" err="1">
                <a:cs typeface="Calibri" panose="020F0502020204030204" pitchFamily="34" charset="0"/>
              </a:rPr>
              <a:t>بدون خزان </a:t>
            </a:r>
            <a:r>
              <a:rPr lang="ar" sz="2000" dirty="0">
                <a:cs typeface="Calibri" panose="020F0502020204030204" pitchFamily="34" charset="0"/>
              </a:rPr>
              <a:t>).</a:t>
            </a:r>
          </a:p>
          <a:p>
            <a:pPr marL="0" indent="0" algn="r" rtl="1">
              <a:spcBef>
                <a:spcPts val="600"/>
              </a:spcBef>
              <a:spcAft>
                <a:spcPts val="1200"/>
              </a:spcAft>
              <a:buFont typeface="Arial" panose="020B0604020202020204" pitchFamily="34" charset="0"/>
              <a:buNone/>
            </a:pPr>
            <a:r>
              <a:rPr lang="ar" sz="2000" b="1" i="1" dirty="0">
                <a:cs typeface="Calibri" panose="020F0502020204030204" pitchFamily="34" charset="0"/>
              </a:rPr>
              <a:t>البيانات المتاحة </a:t>
            </a:r>
            <a:r>
              <a:rPr lang="ar" sz="2000" i="1" dirty="0">
                <a:cs typeface="Calibri" panose="020F0502020204030204" pitchFamily="34" charset="0"/>
              </a:rPr>
              <a:t>: قدم مدير المبنى </a:t>
            </a:r>
            <a:r>
              <a:rPr lang="ar" sz="2000" b="1" i="1" dirty="0">
                <a:cs typeface="Calibri" panose="020F0502020204030204" pitchFamily="34" charset="0"/>
              </a:rPr>
              <a:t>المخططات الأرضية </a:t>
            </a:r>
            <a:r>
              <a:rPr lang="ar" sz="2000" i="1" dirty="0">
                <a:cs typeface="Calibri" panose="020F0502020204030204" pitchFamily="34" charset="0"/>
              </a:rPr>
              <a:t>واستهلاك </a:t>
            </a:r>
            <a:r>
              <a:rPr lang="ar" sz="2000" b="1" i="1" dirty="0">
                <a:cs typeface="Calibri" panose="020F0502020204030204" pitchFamily="34" charset="0"/>
              </a:rPr>
              <a:t>الطاقة السنوي </a:t>
            </a:r>
            <a:r>
              <a:rPr lang="ar" sz="2000" i="1" dirty="0">
                <a:cs typeface="Calibri" panose="020F0502020204030204" pitchFamily="34" charset="0"/>
              </a:rPr>
              <a:t>على مدى عدة سنوات. تتوافق كميات النفط مع إجمالي طلبات الوقود التي تم تسليمها إلى المبنى كل عام. تم أيضًا استخراج بيانات استخدام الكهرباء من فواتير الكهرباء التي تتوافق مع إجمالي الطلب على الطاقة الكهربائية للمبنى لجميع الاستخدامات النهائية للمبنى خلال العام المقابل.</a:t>
            </a:r>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solidFill>
                  <a:srgbClr val="00B050"/>
                </a:solidFill>
              </a:rPr>
              <a:t>ب.1.1 - استهلاك الطاقة الرئيسي</a:t>
            </a:r>
            <a:endParaRPr lang="it-IT" sz="2800" b="1" dirty="0">
              <a:solidFill>
                <a:srgbClr val="00B050"/>
              </a:solidFill>
            </a:endParaRP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28</a:t>
            </a:fld>
            <a:endParaRPr lang="en-US" dirty="0">
              <a:solidFill>
                <a:schemeClr val="bg1"/>
              </a:solidFill>
            </a:endParaRPr>
          </a:p>
        </p:txBody>
      </p:sp>
      <p:grpSp>
        <p:nvGrpSpPr>
          <p:cNvPr id="6" name="Group 5"/>
          <p:cNvGrpSpPr/>
          <p:nvPr/>
        </p:nvGrpSpPr>
        <p:grpSpPr>
          <a:xfrm>
            <a:off x="252816" y="4687330"/>
            <a:ext cx="8514080" cy="1047106"/>
            <a:chOff x="314960" y="4530325"/>
            <a:chExt cx="8514080" cy="871948"/>
          </a:xfrm>
        </p:grpSpPr>
        <p:sp>
          <p:nvSpPr>
            <p:cNvPr id="9" name="Segnaposto contenuto 2">
              <a:extLst>
                <a:ext uri="{FF2B5EF4-FFF2-40B4-BE49-F238E27FC236}">
                  <a16:creationId xmlns:a16="http://schemas.microsoft.com/office/drawing/2014/main" id="{86F2EB93-A63A-4210-B86A-E5FCAD7D8D7F}"/>
                </a:ext>
              </a:extLst>
            </p:cNvPr>
            <p:cNvSpPr txBox="1">
              <a:spLocks/>
            </p:cNvSpPr>
            <p:nvPr/>
          </p:nvSpPr>
          <p:spPr>
            <a:xfrm>
              <a:off x="314960" y="4530325"/>
              <a:ext cx="8514080" cy="871948"/>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r" rtl="1">
                <a:spcBef>
                  <a:spcPts val="0"/>
                </a:spcBef>
                <a:spcAft>
                  <a:spcPts val="600"/>
                </a:spcAft>
                <a:buNone/>
              </a:pPr>
              <a:r>
                <a:rPr lang="ar" sz="2000" b="1" dirty="0"/>
                <a:t>احسب الطلب الأساسي على الطاقة </a:t>
              </a:r>
              <a:r>
                <a:rPr lang="ar" sz="2000" dirty="0"/>
                <a:t>(أي استهلاك الطاقة الأولية لجميع ناقلات الطاقة الموردة) لكل مساحة أرضية </a:t>
              </a:r>
              <a:r>
                <a:rPr lang="ar" sz="2000" b="1" dirty="0"/>
                <a:t>داخلية مفيدة للمبنى سنويًا</a:t>
              </a:r>
            </a:p>
          </p:txBody>
        </p:sp>
        <p:pic>
          <p:nvPicPr>
            <p:cNvPr id="1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4960" y="4801697"/>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2" name="Rectangle 1">
            <a:extLst>
              <a:ext uri="{FF2B5EF4-FFF2-40B4-BE49-F238E27FC236}">
                <a16:creationId xmlns:a16="http://schemas.microsoft.com/office/drawing/2014/main" id="{C6FFB5CD-CCD7-A162-8195-C8346EF83971}"/>
              </a:ext>
            </a:extLst>
          </p:cNvPr>
          <p:cNvSpPr/>
          <p:nvPr/>
        </p:nvSpPr>
        <p:spPr>
          <a:xfrm>
            <a:off x="2230016" y="5924939"/>
            <a:ext cx="1791478" cy="6396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151696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553200" y="6489700"/>
            <a:ext cx="2133600" cy="365125"/>
          </a:xfrm>
        </p:spPr>
        <p:txBody>
          <a:bodyPr/>
          <a:lstStyle/>
          <a:p>
            <a:fld id="{243FB592-B9A9-49AA-A86F-4031F7B97808}" type="slidenum">
              <a:rPr lang="en-US" smtClean="0"/>
              <a:t>29</a:t>
            </a:fld>
            <a:endParaRPr lang="en-US"/>
          </a:p>
        </p:txBody>
      </p:sp>
      <p:graphicFrame>
        <p:nvGraphicFramePr>
          <p:cNvPr id="14" name="Table 13"/>
          <p:cNvGraphicFramePr>
            <a:graphicFrameLocks noGrp="1"/>
          </p:cNvGraphicFramePr>
          <p:nvPr>
            <p:extLst>
              <p:ext uri="{D42A27DB-BD31-4B8C-83A1-F6EECF244321}">
                <p14:modId xmlns:p14="http://schemas.microsoft.com/office/powerpoint/2010/main" val="993268381"/>
              </p:ext>
            </p:extLst>
          </p:nvPr>
        </p:nvGraphicFramePr>
        <p:xfrm>
          <a:off x="600982" y="1828802"/>
          <a:ext cx="7471668" cy="1381760"/>
        </p:xfrm>
        <a:graphic>
          <a:graphicData uri="http://schemas.openxmlformats.org/drawingml/2006/table">
            <a:tbl>
              <a:tblPr firstRow="1" bandRow="1">
                <a:tableStyleId>{5202B0CA-FC54-4496-8BCA-5EF66A818D29}</a:tableStyleId>
              </a:tblPr>
              <a:tblGrid>
                <a:gridCol w="1867917">
                  <a:extLst>
                    <a:ext uri="{9D8B030D-6E8A-4147-A177-3AD203B41FA5}">
                      <a16:colId xmlns:a16="http://schemas.microsoft.com/office/drawing/2014/main" val="20000"/>
                    </a:ext>
                  </a:extLst>
                </a:gridCol>
                <a:gridCol w="1867917">
                  <a:extLst>
                    <a:ext uri="{9D8B030D-6E8A-4147-A177-3AD203B41FA5}">
                      <a16:colId xmlns:a16="http://schemas.microsoft.com/office/drawing/2014/main" val="20001"/>
                    </a:ext>
                  </a:extLst>
                </a:gridCol>
                <a:gridCol w="1867917">
                  <a:extLst>
                    <a:ext uri="{9D8B030D-6E8A-4147-A177-3AD203B41FA5}">
                      <a16:colId xmlns:a16="http://schemas.microsoft.com/office/drawing/2014/main" val="20002"/>
                    </a:ext>
                  </a:extLst>
                </a:gridCol>
                <a:gridCol w="1867917">
                  <a:extLst>
                    <a:ext uri="{9D8B030D-6E8A-4147-A177-3AD203B41FA5}">
                      <a16:colId xmlns:a16="http://schemas.microsoft.com/office/drawing/2014/main" val="20003"/>
                    </a:ext>
                  </a:extLst>
                </a:gridCol>
              </a:tblGrid>
              <a:tr h="370840">
                <a:tc>
                  <a:txBody>
                    <a:bodyPr/>
                    <a:lstStyle/>
                    <a:p>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ar" dirty="0">
                          <a:solidFill>
                            <a:schemeClr val="tx1"/>
                          </a:solidFill>
                        </a:rPr>
                        <a:t>2015</a:t>
                      </a:r>
                      <a:endParaRPr lang="en-US" dirty="0">
                        <a:solidFill>
                          <a:schemeClr val="tx1"/>
                        </a:solidFill>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noFill/>
                  </a:tcPr>
                </a:tc>
                <a:tc>
                  <a:txBody>
                    <a:bodyPr/>
                    <a:lstStyle/>
                    <a:p>
                      <a:pPr algn="ctr"/>
                      <a:r>
                        <a:rPr lang="ar" dirty="0">
                          <a:solidFill>
                            <a:schemeClr val="tx1"/>
                          </a:solidFill>
                        </a:rPr>
                        <a:t>2016</a:t>
                      </a:r>
                      <a:endParaRPr lang="en-US" dirty="0">
                        <a:solidFill>
                          <a:schemeClr val="tx1"/>
                        </a:solidFill>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noFill/>
                  </a:tcPr>
                </a:tc>
                <a:tc>
                  <a:txBody>
                    <a:bodyPr/>
                    <a:lstStyle/>
                    <a:p>
                      <a:pPr algn="ctr"/>
                      <a:r>
                        <a:rPr lang="ar" dirty="0">
                          <a:solidFill>
                            <a:schemeClr val="tx1"/>
                          </a:solidFill>
                        </a:rPr>
                        <a:t>2017</a:t>
                      </a:r>
                      <a:endParaRPr lang="en-US" dirty="0">
                        <a:solidFill>
                          <a:schemeClr val="tx1"/>
                        </a:solidFill>
                      </a:endParaRPr>
                    </a:p>
                  </a:txBody>
                  <a:tcPr>
                    <a:lnL w="28575" cap="flat" cmpd="sng" algn="ctr">
                      <a:solidFill>
                        <a:schemeClr val="bg1"/>
                      </a:solidFill>
                      <a:prstDash val="solid"/>
                      <a:round/>
                      <a:headEnd type="none" w="med" len="med"/>
                      <a:tailEnd type="none" w="med" len="med"/>
                    </a:lnL>
                    <a:lnB w="28575"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0"/>
                  </a:ext>
                </a:extLst>
              </a:tr>
              <a:tr h="370840">
                <a:tc>
                  <a:txBody>
                    <a:bodyPr/>
                    <a:lstStyle/>
                    <a:p>
                      <a:pPr algn="r"/>
                      <a:r>
                        <a:rPr lang="ar" dirty="0"/>
                        <a:t>زيت ( </a:t>
                      </a:r>
                      <a:r>
                        <a:rPr lang="ar" dirty="0" err="1"/>
                        <a:t>لتر </a:t>
                      </a:r>
                      <a:r>
                        <a:rPr lang="ar" dirty="0"/>
                        <a:t>)</a:t>
                      </a: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ar" dirty="0"/>
                        <a:t>50500</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a:r>
                        <a:rPr lang="ar" dirty="0"/>
                        <a:t>43900</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a:r>
                        <a:rPr lang="ar" dirty="0"/>
                        <a:t>48100</a:t>
                      </a:r>
                      <a:endParaRPr lang="en-US" dirty="0"/>
                    </a:p>
                  </a:txBody>
                  <a:tcP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1"/>
                  </a:ext>
                </a:extLst>
              </a:tr>
              <a:tr h="370840">
                <a:tc>
                  <a:txBody>
                    <a:bodyPr/>
                    <a:lstStyle/>
                    <a:p>
                      <a:pPr algn="r"/>
                      <a:r>
                        <a:rPr lang="ar" dirty="0"/>
                        <a:t>الكهرباء ( </a:t>
                      </a:r>
                      <a:r>
                        <a:rPr lang="ar" dirty="0" err="1"/>
                        <a:t>كيلوواط </a:t>
                      </a:r>
                      <a:r>
                        <a:rPr lang="ar" baseline="-25000" dirty="0" err="1"/>
                        <a:t>ساعة </a:t>
                      </a:r>
                      <a:r>
                        <a:rPr lang="ar" dirty="0"/>
                        <a:t>)</a:t>
                      </a: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ar" dirty="0"/>
                        <a:t>451155</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a:r>
                        <a:rPr lang="ar" dirty="0"/>
                        <a:t>399321</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a:r>
                        <a:rPr lang="ar" dirty="0"/>
                        <a:t>420233</a:t>
                      </a:r>
                      <a:endParaRPr lang="en-US" dirty="0"/>
                    </a:p>
                  </a:txBody>
                  <a:tcP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pic>
        <p:nvPicPr>
          <p:cNvPr id="15" name="Picture 1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1686" y="3466371"/>
            <a:ext cx="3129127" cy="2458568"/>
          </a:xfrm>
          <a:prstGeom prst="rect">
            <a:avLst/>
          </a:prstGeom>
        </p:spPr>
      </p:pic>
      <p:sp>
        <p:nvSpPr>
          <p:cNvPr id="16"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457200" y="1367868"/>
            <a:ext cx="8541382" cy="429444"/>
          </a:xfrm>
        </p:spPr>
        <p:txBody>
          <a:bodyPr>
            <a:noAutofit/>
          </a:bodyPr>
          <a:lstStyle/>
          <a:p>
            <a:pPr marL="0" indent="0" algn="ctr" rtl="1">
              <a:buNone/>
            </a:pPr>
            <a:r>
              <a:rPr lang="ar" sz="2000" b="1" dirty="0">
                <a:cs typeface="Calibri" panose="020F0502020204030204" pitchFamily="34" charset="0"/>
              </a:rPr>
              <a:t>الكمية السنوية من الوقود والكهرباء المسلمة للمبنى</a:t>
            </a:r>
          </a:p>
        </p:txBody>
      </p:sp>
      <p:sp>
        <p:nvSpPr>
          <p:cNvPr id="17" name="Segnaposto contenuto 2">
            <a:extLst>
              <a:ext uri="{FF2B5EF4-FFF2-40B4-BE49-F238E27FC236}">
                <a16:creationId xmlns:a16="http://schemas.microsoft.com/office/drawing/2014/main" id="{86F2EB93-A63A-4210-B86A-E5FCAD7D8D7F}"/>
              </a:ext>
            </a:extLst>
          </p:cNvPr>
          <p:cNvSpPr txBox="1">
            <a:spLocks/>
          </p:cNvSpPr>
          <p:nvPr/>
        </p:nvSpPr>
        <p:spPr>
          <a:xfrm>
            <a:off x="457200" y="3053015"/>
            <a:ext cx="8541382" cy="42944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ar" sz="2000" b="1" dirty="0">
                <a:cs typeface="Calibri" panose="020F0502020204030204" pitchFamily="34" charset="0"/>
              </a:rPr>
              <a:t>خطة أرضية نموذجية</a:t>
            </a:r>
          </a:p>
        </p:txBody>
      </p:sp>
      <p:sp>
        <p:nvSpPr>
          <p:cNvPr id="18" name="Rectangle 17"/>
          <p:cNvSpPr/>
          <p:nvPr/>
        </p:nvSpPr>
        <p:spPr>
          <a:xfrm>
            <a:off x="4337222" y="3482459"/>
            <a:ext cx="4572000" cy="1323439"/>
          </a:xfrm>
          <a:prstGeom prst="rect">
            <a:avLst/>
          </a:prstGeom>
        </p:spPr>
        <p:txBody>
          <a:bodyPr>
            <a:spAutoFit/>
          </a:bodyPr>
          <a:lstStyle/>
          <a:p>
            <a:pPr lvl="0">
              <a:spcBef>
                <a:spcPts val="600"/>
              </a:spcBef>
              <a:spcAft>
                <a:spcPts val="1200"/>
              </a:spcAft>
            </a:pPr>
            <a:r>
              <a:rPr lang="ar" sz="2000" dirty="0">
                <a:solidFill>
                  <a:prstClr val="black"/>
                </a:solidFill>
                <a:cs typeface="Calibri" panose="020F0502020204030204" pitchFamily="34" charset="0"/>
              </a:rPr>
              <a:t>تم التحقق من مخططات الطوابق خلال عملية تدقيق طاقة قصيرة للمبنى ويمكن استخدامها لتقدير المساحة الأرضية المفيدة للمبنى</a:t>
            </a:r>
          </a:p>
        </p:txBody>
      </p:sp>
      <p:pic>
        <p:nvPicPr>
          <p:cNvPr id="19"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82178" y="3482459"/>
            <a:ext cx="378512" cy="368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 name="Picture 1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6926" y="2508683"/>
            <a:ext cx="277926" cy="4489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4053" y="2069054"/>
            <a:ext cx="327633" cy="4158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498533" y="1267583"/>
            <a:ext cx="1645468" cy="68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solidFill>
                  <a:srgbClr val="00B050"/>
                </a:solidFill>
              </a:rPr>
              <a:t>ب.1.1 - استهلاك الطاقة الرئيسي</a:t>
            </a:r>
            <a:endParaRPr lang="it-IT" sz="2800" b="1" dirty="0">
              <a:solidFill>
                <a:srgbClr val="00B050"/>
              </a:solidFill>
            </a:endParaRPr>
          </a:p>
        </p:txBody>
      </p:sp>
      <p:sp>
        <p:nvSpPr>
          <p:cNvPr id="2" name="Rectangle 1"/>
          <p:cNvSpPr/>
          <p:nvPr/>
        </p:nvSpPr>
        <p:spPr>
          <a:xfrm>
            <a:off x="3640813" y="709613"/>
            <a:ext cx="1832553"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pPr algn="ctr" rtl="1"/>
            <a:r>
              <a:rPr lang="ar" sz="2400" b="1" i="1" dirty="0">
                <a:cs typeface="Calibri" panose="020F0502020204030204" pitchFamily="34" charset="0"/>
              </a:rPr>
              <a:t>البيانات المتاحة</a:t>
            </a:r>
            <a:endParaRPr lang="el-GR" sz="2400" dirty="0"/>
          </a:p>
        </p:txBody>
      </p:sp>
      <p:sp>
        <p:nvSpPr>
          <p:cNvPr id="23" name="Segnaposto numero diapositiva 4">
            <a:extLst>
              <a:ext uri="{FF2B5EF4-FFF2-40B4-BE49-F238E27FC236}">
                <a16:creationId xmlns:a16="http://schemas.microsoft.com/office/drawing/2014/main" id="{C58E2E09-0757-483E-AD0C-4C42867B117B}"/>
              </a:ext>
            </a:extLst>
          </p:cNvPr>
          <p:cNvSpPr txBox="1">
            <a:spLocks/>
          </p:cNvSpPr>
          <p:nvPr/>
        </p:nvSpPr>
        <p:spPr>
          <a:xfrm>
            <a:off x="6965375" y="656458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43FB592-B9A9-49AA-A86F-4031F7B97808}" type="slidenum">
              <a:rPr lang="en-US" smtClean="0">
                <a:solidFill>
                  <a:schemeClr val="bg1"/>
                </a:solidFill>
              </a:rPr>
              <a:pPr/>
              <a:t>29</a:t>
            </a:fld>
            <a:endParaRPr lang="en-US" dirty="0">
              <a:solidFill>
                <a:schemeClr val="bg1"/>
              </a:solidFill>
            </a:endParaRPr>
          </a:p>
        </p:txBody>
      </p:sp>
      <p:sp>
        <p:nvSpPr>
          <p:cNvPr id="3" name="Rectangle 2">
            <a:extLst>
              <a:ext uri="{FF2B5EF4-FFF2-40B4-BE49-F238E27FC236}">
                <a16:creationId xmlns:a16="http://schemas.microsoft.com/office/drawing/2014/main" id="{9B0F0E12-1BD2-1248-01C7-F972428EF592}"/>
              </a:ext>
            </a:extLst>
          </p:cNvPr>
          <p:cNvSpPr/>
          <p:nvPr/>
        </p:nvSpPr>
        <p:spPr>
          <a:xfrm>
            <a:off x="2230016" y="5924939"/>
            <a:ext cx="1791478" cy="6396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680171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1"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987942" y="856772"/>
            <a:ext cx="6130488" cy="709613"/>
          </a:xfrm>
        </p:spPr>
        <p:txBody>
          <a:bodyPr>
            <a:normAutofit/>
          </a:bodyPr>
          <a:lstStyle/>
          <a:p>
            <a:pPr marL="0" indent="0" algn="ctr">
              <a:buNone/>
            </a:pPr>
            <a:r>
              <a:rPr lang="ar-JO" sz="2400" b="1" i="1" u="sng" dirty="0">
                <a:latin typeface="Calibri" panose="020F0502020204030204" pitchFamily="34" charset="0"/>
                <a:cs typeface="Calibri" panose="020F0502020204030204" pitchFamily="34" charset="0"/>
              </a:rPr>
              <a:t>نبذة</a:t>
            </a:r>
            <a:endParaRPr lang="en-US" sz="2400" i="1" dirty="0">
              <a:latin typeface="Calibri" panose="020F0502020204030204" pitchFamily="34" charset="0"/>
              <a:cs typeface="Calibri" panose="020F0502020204030204" pitchFamily="34" charset="0"/>
            </a:endParaRPr>
          </a:p>
          <a:p>
            <a:pPr marL="0" indent="0" algn="ctr">
              <a:buNone/>
            </a:pPr>
            <a:endParaRPr lang="en-US" sz="2400" b="1" i="1" dirty="0">
              <a:latin typeface="Calibri" panose="020F0502020204030204" pitchFamily="34" charset="0"/>
              <a:cs typeface="Calibri" panose="020F0502020204030204" pitchFamily="34" charset="0"/>
            </a:endParaRPr>
          </a:p>
          <a:p>
            <a:pPr marL="0" indent="0">
              <a:buNone/>
            </a:pPr>
            <a:endParaRPr lang="it-IT" sz="1000" dirty="0"/>
          </a:p>
        </p:txBody>
      </p:sp>
      <p:sp>
        <p:nvSpPr>
          <p:cNvPr id="22" name="TextBox 21"/>
          <p:cNvSpPr txBox="1"/>
          <p:nvPr/>
        </p:nvSpPr>
        <p:spPr>
          <a:xfrm>
            <a:off x="380145" y="1511470"/>
            <a:ext cx="3503486" cy="369332"/>
          </a:xfrm>
          <a:prstGeom prst="rect">
            <a:avLst/>
          </a:prstGeom>
          <a:noFill/>
        </p:spPr>
        <p:txBody>
          <a:bodyPr wrap="square" rtlCol="0">
            <a:spAutoFit/>
          </a:bodyPr>
          <a:lstStyle/>
          <a:p>
            <a:pPr algn="ctr"/>
            <a:r>
              <a:rPr lang="ar" b="1" dirty="0"/>
              <a:t>المنتجات الأولية في الاتحاد الأوروبي</a:t>
            </a:r>
            <a:endParaRPr lang="en-US" b="1" dirty="0"/>
          </a:p>
        </p:txBody>
      </p:sp>
      <p:sp>
        <p:nvSpPr>
          <p:cNvPr id="23" name="TextBox 22"/>
          <p:cNvSpPr txBox="1"/>
          <p:nvPr/>
        </p:nvSpPr>
        <p:spPr>
          <a:xfrm>
            <a:off x="6495157" y="1511470"/>
            <a:ext cx="1249060" cy="369332"/>
          </a:xfrm>
          <a:prstGeom prst="rect">
            <a:avLst/>
          </a:prstGeom>
          <a:noFill/>
        </p:spPr>
        <p:txBody>
          <a:bodyPr wrap="none" rtlCol="0">
            <a:spAutoFit/>
          </a:bodyPr>
          <a:lstStyle/>
          <a:p>
            <a:r>
              <a:rPr lang="ar" b="1" dirty="0"/>
              <a:t>واردات الاتحاد الأوروبي</a:t>
            </a:r>
            <a:endParaRPr lang="en-US" b="1" dirty="0"/>
          </a:p>
        </p:txBody>
      </p:sp>
      <p:sp>
        <p:nvSpPr>
          <p:cNvPr id="31" name="TextBox 30"/>
          <p:cNvSpPr txBox="1"/>
          <p:nvPr/>
        </p:nvSpPr>
        <p:spPr>
          <a:xfrm>
            <a:off x="8157305" y="5275032"/>
            <a:ext cx="981359" cy="230832"/>
          </a:xfrm>
          <a:prstGeom prst="rect">
            <a:avLst/>
          </a:prstGeom>
          <a:noFill/>
        </p:spPr>
        <p:txBody>
          <a:bodyPr wrap="none" rtlCol="0">
            <a:spAutoFit/>
          </a:bodyPr>
          <a:lstStyle/>
          <a:p>
            <a:r>
              <a:rPr lang="ar" sz="900" dirty="0"/>
              <a:t>المصدر: يوروستات</a:t>
            </a:r>
            <a:endParaRPr lang="en-US" sz="900" dirty="0"/>
          </a:p>
        </p:txBody>
      </p:sp>
      <p:sp>
        <p:nvSpPr>
          <p:cNvPr id="18"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solidFill>
                  <a:srgbClr val="00B050"/>
                </a:solidFill>
              </a:rPr>
              <a:t>ب.1.1 - استهلاك الطاقة الرئيسي</a:t>
            </a:r>
            <a:endParaRPr lang="it-IT" sz="2800" b="1" dirty="0">
              <a:solidFill>
                <a:srgbClr val="00B050"/>
              </a:solidFill>
            </a:endParaRPr>
          </a:p>
        </p:txBody>
      </p:sp>
      <p:sp>
        <p:nvSpPr>
          <p:cNvPr id="15" name="Rectangle 14"/>
          <p:cNvSpPr/>
          <p:nvPr/>
        </p:nvSpPr>
        <p:spPr>
          <a:xfrm>
            <a:off x="304324" y="1816026"/>
            <a:ext cx="3825887" cy="461665"/>
          </a:xfrm>
          <a:prstGeom prst="rect">
            <a:avLst/>
          </a:prstGeom>
        </p:spPr>
        <p:txBody>
          <a:bodyPr wrap="square">
            <a:spAutoFit/>
          </a:bodyPr>
          <a:lstStyle/>
          <a:p>
            <a:pPr algn="r"/>
            <a:r>
              <a:rPr lang="ar" sz="1200" dirty="0"/>
              <a:t>استخراج منتجات الطاقة من المصادر الطبيعية إلى شكل صالح للاستخدام. يحدث داخل الإقليم قيد النظر</a:t>
            </a:r>
            <a:endParaRPr lang="en-US" sz="1200" dirty="0"/>
          </a:p>
        </p:txBody>
      </p:sp>
      <p:sp>
        <p:nvSpPr>
          <p:cNvPr id="16" name="Rectangle 15"/>
          <p:cNvSpPr/>
          <p:nvPr/>
        </p:nvSpPr>
        <p:spPr>
          <a:xfrm>
            <a:off x="5272660" y="1816026"/>
            <a:ext cx="3590523" cy="461665"/>
          </a:xfrm>
          <a:prstGeom prst="rect">
            <a:avLst/>
          </a:prstGeom>
        </p:spPr>
        <p:txBody>
          <a:bodyPr wrap="square">
            <a:spAutoFit/>
          </a:bodyPr>
          <a:lstStyle/>
          <a:p>
            <a:pPr algn="r"/>
            <a:r>
              <a:rPr lang="ar" sz="1200" dirty="0"/>
              <a:t>تغطي الواردات كمية الطاقة المنتجة في الخارج والتي يتم إحضارها إلى المنطقة المعنية للاستهلاك</a:t>
            </a:r>
          </a:p>
        </p:txBody>
      </p:sp>
      <p:sp>
        <p:nvSpPr>
          <p:cNvPr id="4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3</a:t>
            </a:fld>
            <a:endParaRPr lang="en-US" dirty="0">
              <a:solidFill>
                <a:schemeClr val="bg1"/>
              </a:solidFill>
            </a:endParaRPr>
          </a:p>
        </p:txBody>
      </p:sp>
      <p:pic>
        <p:nvPicPr>
          <p:cNvPr id="9" name="Picture 8">
            <a:extLst>
              <a:ext uri="{FF2B5EF4-FFF2-40B4-BE49-F238E27FC236}">
                <a16:creationId xmlns:a16="http://schemas.microsoft.com/office/drawing/2014/main" id="{4AA8B83E-CA9B-6B20-4A59-06BE86DBCAD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1454" r="25225" b="9866"/>
          <a:stretch/>
        </p:blipFill>
        <p:spPr>
          <a:xfrm>
            <a:off x="4739838" y="2204022"/>
            <a:ext cx="4305250" cy="3447153"/>
          </a:xfrm>
          <a:prstGeom prst="rect">
            <a:avLst/>
          </a:prstGeom>
        </p:spPr>
      </p:pic>
      <p:pic>
        <p:nvPicPr>
          <p:cNvPr id="11" name="Picture 10">
            <a:extLst>
              <a:ext uri="{FF2B5EF4-FFF2-40B4-BE49-F238E27FC236}">
                <a16:creationId xmlns:a16="http://schemas.microsoft.com/office/drawing/2014/main" id="{6514A59B-A876-C5E2-65DB-2E4FB25209D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4486" t="6796" r="18470" b="6796"/>
          <a:stretch/>
        </p:blipFill>
        <p:spPr>
          <a:xfrm>
            <a:off x="198492" y="2405657"/>
            <a:ext cx="4373508" cy="3170613"/>
          </a:xfrm>
          <a:prstGeom prst="rect">
            <a:avLst/>
          </a:prstGeom>
        </p:spPr>
      </p:pic>
      <p:sp>
        <p:nvSpPr>
          <p:cNvPr id="12" name="Rectangle 11">
            <a:extLst>
              <a:ext uri="{FF2B5EF4-FFF2-40B4-BE49-F238E27FC236}">
                <a16:creationId xmlns:a16="http://schemas.microsoft.com/office/drawing/2014/main" id="{0F30D24D-9278-82D6-6116-0FC3FA0E6647}"/>
              </a:ext>
            </a:extLst>
          </p:cNvPr>
          <p:cNvSpPr/>
          <p:nvPr/>
        </p:nvSpPr>
        <p:spPr>
          <a:xfrm>
            <a:off x="2230016" y="5924939"/>
            <a:ext cx="1791478" cy="6396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362406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solidFill>
                  <a:srgbClr val="00B050"/>
                </a:solidFill>
              </a:rPr>
              <a:t>ب.1.1 - استهلاك الطاقة الرئيسي</a:t>
            </a:r>
            <a:endParaRPr lang="it-IT" sz="2800" b="1" dirty="0">
              <a:solidFill>
                <a:srgbClr val="00B050"/>
              </a:solidFill>
            </a:endParaRPr>
          </a:p>
        </p:txBody>
      </p:sp>
      <p:sp>
        <p:nvSpPr>
          <p:cNvPr id="58"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864182" y="855644"/>
            <a:ext cx="5536618" cy="429444"/>
          </a:xfrm>
        </p:spPr>
        <p:txBody>
          <a:bodyPr>
            <a:noAutofit/>
          </a:bodyPr>
          <a:lstStyle/>
          <a:p>
            <a:pPr marL="0" indent="0" algn="r" rtl="1">
              <a:buNone/>
            </a:pPr>
            <a:r>
              <a:rPr lang="ar" sz="2000" b="1" dirty="0">
                <a:cs typeface="Calibri" panose="020F0502020204030204" pitchFamily="34" charset="0"/>
              </a:rPr>
              <a:t>الطاقة الحرارية (انظر ب / ١/٢)</a:t>
            </a:r>
            <a:endParaRPr lang="en-US" sz="2000" b="1" dirty="0">
              <a:cs typeface="Calibri" panose="020F0502020204030204" pitchFamily="34" charset="0"/>
            </a:endParaRPr>
          </a:p>
        </p:txBody>
      </p:sp>
      <p:sp>
        <p:nvSpPr>
          <p:cNvPr id="9" name="Rectangle 8"/>
          <p:cNvSpPr/>
          <p:nvPr/>
        </p:nvSpPr>
        <p:spPr>
          <a:xfrm>
            <a:off x="7627716" y="900000"/>
            <a:ext cx="1428751"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ar" sz="2400" b="1" i="1" dirty="0">
                <a:cs typeface="Calibri" panose="020F0502020204030204" pitchFamily="34" charset="0"/>
              </a:rPr>
              <a:t>الخطوة 1</a:t>
            </a:r>
            <a:endParaRPr lang="el-GR" sz="2400" dirty="0"/>
          </a:p>
        </p:txBody>
      </p:sp>
      <p:sp>
        <p:nvSpPr>
          <p:cNvPr id="10"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30</a:t>
            </a:fld>
            <a:endParaRPr lang="en-US" dirty="0">
              <a:solidFill>
                <a:schemeClr val="bg1"/>
              </a:solidFill>
            </a:endParaRPr>
          </a:p>
        </p:txBody>
      </p:sp>
      <p:sp>
        <p:nvSpPr>
          <p:cNvPr id="2" name="Rectangle 1">
            <a:extLst>
              <a:ext uri="{FF2B5EF4-FFF2-40B4-BE49-F238E27FC236}">
                <a16:creationId xmlns:a16="http://schemas.microsoft.com/office/drawing/2014/main" id="{FD0C94BE-617A-541A-0496-904161C98216}"/>
              </a:ext>
            </a:extLst>
          </p:cNvPr>
          <p:cNvSpPr/>
          <p:nvPr/>
        </p:nvSpPr>
        <p:spPr>
          <a:xfrm>
            <a:off x="2230016" y="5924939"/>
            <a:ext cx="1791478" cy="6396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68F991BA-DD95-BA8E-1DFE-7BF074DB98F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3320" t="10400" r="6211" b="27493"/>
          <a:stretch/>
        </p:blipFill>
        <p:spPr bwMode="auto">
          <a:xfrm>
            <a:off x="385409" y="3512572"/>
            <a:ext cx="4097062" cy="2443102"/>
          </a:xfrm>
          <a:prstGeom prst="rect">
            <a:avLst/>
          </a:prstGeom>
          <a:noFill/>
          <a:ln>
            <a:noFill/>
          </a:ln>
          <a:extLst>
            <a:ext uri="{53640926-AAD7-44D8-BBD7-CCE9431645EC}">
              <a14:shadowObscured xmlns:a14="http://schemas.microsoft.com/office/drawing/2010/main"/>
            </a:ext>
          </a:extLst>
        </p:spPr>
      </p:pic>
      <p:pic>
        <p:nvPicPr>
          <p:cNvPr id="4" name="Picture 3">
            <a:extLst>
              <a:ext uri="{FF2B5EF4-FFF2-40B4-BE49-F238E27FC236}">
                <a16:creationId xmlns:a16="http://schemas.microsoft.com/office/drawing/2014/main" id="{B0D90CCC-04E5-25D3-5577-B7F755D7F7FF}"/>
              </a:ext>
            </a:extLst>
          </p:cNvPr>
          <p:cNvPicPr>
            <a:picLocks noChangeAspect="1"/>
          </p:cNvPicPr>
          <p:nvPr/>
        </p:nvPicPr>
        <p:blipFill rotWithShape="1">
          <a:blip r:embed="rId3">
            <a:extLst>
              <a:ext uri="{28A0092B-C50C-407E-A947-70E740481C1C}">
                <a14:useLocalDpi xmlns:a14="http://schemas.microsoft.com/office/drawing/2010/main" val="0"/>
              </a:ext>
            </a:extLst>
          </a:blip>
          <a:srcRect l="31923" t="38332" r="14862" b="40741"/>
          <a:stretch/>
        </p:blipFill>
        <p:spPr bwMode="auto">
          <a:xfrm>
            <a:off x="4964428" y="3429000"/>
            <a:ext cx="4092039" cy="1243330"/>
          </a:xfrm>
          <a:prstGeom prst="rect">
            <a:avLst/>
          </a:prstGeom>
          <a:noFill/>
          <a:ln>
            <a:noFill/>
          </a:ln>
          <a:extLst>
            <a:ext uri="{53640926-AAD7-44D8-BBD7-CCE9431645EC}">
              <a14:shadowObscured xmlns:a14="http://schemas.microsoft.com/office/drawing/2010/main"/>
            </a:ext>
          </a:extLst>
        </p:spPr>
      </p:pic>
      <p:pic>
        <p:nvPicPr>
          <p:cNvPr id="5" name="Picture 4">
            <a:extLst>
              <a:ext uri="{FF2B5EF4-FFF2-40B4-BE49-F238E27FC236}">
                <a16:creationId xmlns:a16="http://schemas.microsoft.com/office/drawing/2014/main" id="{9A1FDD9B-EF71-8C32-E716-BCBC8A83A3C1}"/>
              </a:ext>
            </a:extLst>
          </p:cNvPr>
          <p:cNvPicPr>
            <a:picLocks noChangeAspect="1"/>
          </p:cNvPicPr>
          <p:nvPr/>
        </p:nvPicPr>
        <p:blipFill rotWithShape="1">
          <a:blip r:embed="rId3">
            <a:extLst>
              <a:ext uri="{28A0092B-C50C-407E-A947-70E740481C1C}">
                <a14:useLocalDpi xmlns:a14="http://schemas.microsoft.com/office/drawing/2010/main" val="0"/>
              </a:ext>
            </a:extLst>
          </a:blip>
          <a:srcRect l="38849" t="10116" r="9289" b="64090"/>
          <a:stretch/>
        </p:blipFill>
        <p:spPr bwMode="auto">
          <a:xfrm>
            <a:off x="4676173" y="4795982"/>
            <a:ext cx="3987981" cy="1532255"/>
          </a:xfrm>
          <a:prstGeom prst="rect">
            <a:avLst/>
          </a:prstGeom>
          <a:noFill/>
          <a:ln>
            <a:noFill/>
          </a:ln>
          <a:extLst>
            <a:ext uri="{53640926-AAD7-44D8-BBD7-CCE9431645EC}">
              <a14:shadowObscured xmlns:a14="http://schemas.microsoft.com/office/drawing/2010/main"/>
            </a:ext>
          </a:extLst>
        </p:spPr>
      </p:pic>
      <p:pic>
        <p:nvPicPr>
          <p:cNvPr id="6" name="Picture 5">
            <a:extLst>
              <a:ext uri="{FF2B5EF4-FFF2-40B4-BE49-F238E27FC236}">
                <a16:creationId xmlns:a16="http://schemas.microsoft.com/office/drawing/2014/main" id="{AEC1207C-641A-7438-C155-1E5948F90BA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3428" t="16952" r="7213" b="42735"/>
          <a:stretch/>
        </p:blipFill>
        <p:spPr bwMode="auto">
          <a:xfrm>
            <a:off x="864182" y="1397307"/>
            <a:ext cx="5177803" cy="2031694"/>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92752524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solidFill>
                  <a:srgbClr val="00B050"/>
                </a:solidFill>
              </a:rPr>
              <a:t>ب.1.1 - استهلاك الطاقة الرئيسي</a:t>
            </a:r>
            <a:endParaRPr lang="it-IT" sz="2800" b="1" dirty="0">
              <a:solidFill>
                <a:srgbClr val="00B050"/>
              </a:solidFill>
            </a:endParaRPr>
          </a:p>
        </p:txBody>
      </p:sp>
      <p:sp>
        <p:nvSpPr>
          <p:cNvPr id="58"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1970157" y="749124"/>
            <a:ext cx="4263403" cy="429444"/>
          </a:xfrm>
        </p:spPr>
        <p:txBody>
          <a:bodyPr>
            <a:noAutofit/>
          </a:bodyPr>
          <a:lstStyle/>
          <a:p>
            <a:pPr marL="0" indent="0" algn="ctr">
              <a:buNone/>
            </a:pPr>
            <a:r>
              <a:rPr lang="ar" sz="2000" b="1" dirty="0">
                <a:cs typeface="Calibri" panose="020F0502020204030204" pitchFamily="34" charset="0"/>
              </a:rPr>
              <a:t>الطاقة الكهربائية (انظر ب 1.3)</a:t>
            </a:r>
            <a:endParaRPr lang="en-US" sz="2000" b="1" dirty="0">
              <a:cs typeface="Calibri" panose="020F0502020204030204" pitchFamily="34" charset="0"/>
            </a:endParaRPr>
          </a:p>
        </p:txBody>
      </p:sp>
      <p:sp>
        <p:nvSpPr>
          <p:cNvPr id="9" name="Rectangle 8"/>
          <p:cNvSpPr/>
          <p:nvPr/>
        </p:nvSpPr>
        <p:spPr>
          <a:xfrm>
            <a:off x="7573762" y="791622"/>
            <a:ext cx="1428751"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ar" sz="2400" b="1" i="1" dirty="0">
                <a:cs typeface="Calibri" panose="020F0502020204030204" pitchFamily="34" charset="0"/>
              </a:rPr>
              <a:t>الخطوة 2</a:t>
            </a:r>
            <a:endParaRPr lang="el-GR" sz="2400" dirty="0"/>
          </a:p>
        </p:txBody>
      </p:sp>
      <p:sp>
        <p:nvSpPr>
          <p:cNvPr id="10"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31</a:t>
            </a:fld>
            <a:endParaRPr lang="en-US" dirty="0">
              <a:solidFill>
                <a:schemeClr val="bg1"/>
              </a:solidFill>
            </a:endParaRPr>
          </a:p>
        </p:txBody>
      </p:sp>
      <p:sp>
        <p:nvSpPr>
          <p:cNvPr id="2" name="Rectangle 1">
            <a:extLst>
              <a:ext uri="{FF2B5EF4-FFF2-40B4-BE49-F238E27FC236}">
                <a16:creationId xmlns:a16="http://schemas.microsoft.com/office/drawing/2014/main" id="{99F5EA5F-E00B-3ED6-BDB4-ADA1D8CC59D9}"/>
              </a:ext>
            </a:extLst>
          </p:cNvPr>
          <p:cNvSpPr/>
          <p:nvPr/>
        </p:nvSpPr>
        <p:spPr>
          <a:xfrm>
            <a:off x="2230016" y="5924939"/>
            <a:ext cx="1791478" cy="6396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18621096-09AF-5F18-2DDD-4221DCAEE64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2561" t="9401" r="8208" b="52564"/>
          <a:stretch/>
        </p:blipFill>
        <p:spPr bwMode="auto">
          <a:xfrm>
            <a:off x="237974" y="1181189"/>
            <a:ext cx="3541383" cy="1502955"/>
          </a:xfrm>
          <a:prstGeom prst="rect">
            <a:avLst/>
          </a:prstGeom>
          <a:noFill/>
          <a:ln>
            <a:noFill/>
          </a:ln>
          <a:extLst>
            <a:ext uri="{53640926-AAD7-44D8-BBD7-CCE9431645EC}">
              <a14:shadowObscured xmlns:a14="http://schemas.microsoft.com/office/drawing/2010/main"/>
            </a:ext>
          </a:extLst>
        </p:spPr>
      </p:pic>
      <p:pic>
        <p:nvPicPr>
          <p:cNvPr id="4" name="Picture 3">
            <a:extLst>
              <a:ext uri="{FF2B5EF4-FFF2-40B4-BE49-F238E27FC236}">
                <a16:creationId xmlns:a16="http://schemas.microsoft.com/office/drawing/2014/main" id="{EBB39A01-F500-30DC-D3EC-C049D7BC051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7685" t="10683" r="7328" b="22222"/>
          <a:stretch/>
        </p:blipFill>
        <p:spPr bwMode="auto">
          <a:xfrm>
            <a:off x="183815" y="3004980"/>
            <a:ext cx="4092402" cy="2828765"/>
          </a:xfrm>
          <a:prstGeom prst="rect">
            <a:avLst/>
          </a:prstGeom>
          <a:noFill/>
          <a:ln>
            <a:noFill/>
          </a:ln>
          <a:extLst>
            <a:ext uri="{53640926-AAD7-44D8-BBD7-CCE9431645EC}">
              <a14:shadowObscured xmlns:a14="http://schemas.microsoft.com/office/drawing/2010/main"/>
            </a:ext>
          </a:extLst>
        </p:spPr>
      </p:pic>
      <p:pic>
        <p:nvPicPr>
          <p:cNvPr id="5" name="Picture 4">
            <a:extLst>
              <a:ext uri="{FF2B5EF4-FFF2-40B4-BE49-F238E27FC236}">
                <a16:creationId xmlns:a16="http://schemas.microsoft.com/office/drawing/2014/main" id="{FA0CC903-DE5D-B4FD-32E1-587195EAB61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5813" t="7410" r="7658" b="54541"/>
          <a:stretch/>
        </p:blipFill>
        <p:spPr bwMode="auto">
          <a:xfrm>
            <a:off x="4740343" y="1335296"/>
            <a:ext cx="3677640" cy="1912414"/>
          </a:xfrm>
          <a:prstGeom prst="rect">
            <a:avLst/>
          </a:prstGeom>
          <a:noFill/>
          <a:ln>
            <a:noFill/>
          </a:ln>
          <a:extLst>
            <a:ext uri="{53640926-AAD7-44D8-BBD7-CCE9431645EC}">
              <a14:shadowObscured xmlns:a14="http://schemas.microsoft.com/office/drawing/2010/main"/>
            </a:ext>
          </a:extLst>
        </p:spPr>
      </p:pic>
      <p:pic>
        <p:nvPicPr>
          <p:cNvPr id="6" name="Picture 5">
            <a:extLst>
              <a:ext uri="{FF2B5EF4-FFF2-40B4-BE49-F238E27FC236}">
                <a16:creationId xmlns:a16="http://schemas.microsoft.com/office/drawing/2014/main" id="{5D5AAEDD-FFAB-B5C7-4FC8-A0715D31A301}"/>
              </a:ext>
            </a:extLst>
          </p:cNvPr>
          <p:cNvPicPr>
            <a:picLocks noChangeAspect="1"/>
          </p:cNvPicPr>
          <p:nvPr/>
        </p:nvPicPr>
        <p:blipFill rotWithShape="1">
          <a:blip r:embed="rId4">
            <a:extLst>
              <a:ext uri="{28A0092B-C50C-407E-A947-70E740481C1C}">
                <a14:useLocalDpi xmlns:a14="http://schemas.microsoft.com/office/drawing/2010/main" val="0"/>
              </a:ext>
            </a:extLst>
          </a:blip>
          <a:srcRect l="30156" t="54722" r="7658" b="15501"/>
          <a:stretch/>
        </p:blipFill>
        <p:spPr bwMode="auto">
          <a:xfrm>
            <a:off x="4361815" y="3951132"/>
            <a:ext cx="4782185" cy="176911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0831048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Segnaposto contenuto 2">
            <a:extLst>
              <a:ext uri="{FF2B5EF4-FFF2-40B4-BE49-F238E27FC236}">
                <a16:creationId xmlns:a16="http://schemas.microsoft.com/office/drawing/2014/main" id="{86F2EB93-A63A-4210-B86A-E5FCAD7D8D7F}"/>
              </a:ext>
            </a:extLst>
          </p:cNvPr>
          <p:cNvSpPr txBox="1">
            <a:spLocks/>
          </p:cNvSpPr>
          <p:nvPr/>
        </p:nvSpPr>
        <p:spPr>
          <a:xfrm>
            <a:off x="216000" y="936000"/>
            <a:ext cx="7556400" cy="71145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buNone/>
            </a:pPr>
            <a:r>
              <a:rPr lang="ar" sz="2000" b="1" dirty="0">
                <a:cs typeface="Calibri" panose="020F0502020204030204" pitchFamily="34" charset="0"/>
              </a:rPr>
              <a:t>احسب كثافة استخدام الطاقة الأولية السنوية ( kWh / m </a:t>
            </a:r>
            <a:r>
              <a:rPr lang="ar" sz="2000" b="1" baseline="30000" dirty="0">
                <a:cs typeface="Calibri" panose="020F0502020204030204" pitchFamily="34" charset="0"/>
              </a:rPr>
              <a:t>2 </a:t>
            </a:r>
            <a:r>
              <a:rPr lang="ar" sz="2000" b="1" dirty="0">
                <a:cs typeface="Calibri" panose="020F0502020204030204" pitchFamily="34" charset="0"/>
              </a:rPr>
              <a:t>/ y) لخدمات المباني الفنية</a:t>
            </a:r>
          </a:p>
        </p:txBody>
      </p:sp>
      <p:grpSp>
        <p:nvGrpSpPr>
          <p:cNvPr id="6" name="Group 5"/>
          <p:cNvGrpSpPr/>
          <p:nvPr/>
        </p:nvGrpSpPr>
        <p:grpSpPr>
          <a:xfrm>
            <a:off x="787077" y="4347681"/>
            <a:ext cx="7556399" cy="1261884"/>
            <a:chOff x="3437634" y="4227020"/>
            <a:chExt cx="5560948" cy="1261884"/>
          </a:xfrm>
        </p:grpSpPr>
        <p:sp>
          <p:nvSpPr>
            <p:cNvPr id="41" name="Rectangle 40"/>
            <p:cNvSpPr/>
            <p:nvPr/>
          </p:nvSpPr>
          <p:spPr>
            <a:xfrm>
              <a:off x="3437634" y="4227020"/>
              <a:ext cx="4895892" cy="1261884"/>
            </a:xfrm>
            <a:prstGeom prst="rect">
              <a:avLst/>
            </a:prstGeom>
          </p:spPr>
          <p:txBody>
            <a:bodyPr wrap="none">
              <a:spAutoFit/>
            </a:bodyPr>
            <a:lstStyle/>
            <a:p>
              <a:pPr lvl="0" rtl="1"/>
              <a:r>
                <a:rPr lang="ar" sz="2400" b="1" dirty="0">
                  <a:solidFill>
                    <a:prstClr val="black"/>
                  </a:solidFill>
                </a:rPr>
                <a:t>(95.7 </a:t>
              </a:r>
              <a:r>
                <a:rPr lang="ar" sz="2400" dirty="0" err="1">
                  <a:solidFill>
                    <a:prstClr val="black"/>
                  </a:solidFill>
                </a:rPr>
                <a:t>كيلو واط ساعة </a:t>
              </a:r>
              <a:r>
                <a:rPr lang="ar" sz="2400" baseline="-25000" dirty="0" err="1">
                  <a:solidFill>
                    <a:prstClr val="black"/>
                  </a:solidFill>
                </a:rPr>
                <a:t>عشر </a:t>
              </a:r>
              <a:r>
                <a:rPr lang="ar" sz="2400" dirty="0">
                  <a:solidFill>
                    <a:prstClr val="black"/>
                  </a:solidFill>
                </a:rPr>
                <a:t>/ م </a:t>
              </a:r>
              <a:r>
                <a:rPr lang="ar" sz="2400" baseline="30000" dirty="0">
                  <a:solidFill>
                    <a:prstClr val="black"/>
                  </a:solidFill>
                </a:rPr>
                <a:t>2 </a:t>
              </a:r>
              <a:r>
                <a:rPr lang="ar" sz="2400" dirty="0">
                  <a:solidFill>
                    <a:prstClr val="black"/>
                  </a:solidFill>
                </a:rPr>
                <a:t>/ سنة</a:t>
              </a:r>
              <a:r>
                <a:rPr lang="ar" sz="2400" b="1" dirty="0">
                  <a:solidFill>
                    <a:prstClr val="black"/>
                  </a:solidFill>
                </a:rPr>
                <a:t> </a:t>
              </a:r>
              <a:r>
                <a:rPr lang="ar" sz="2400" b="1" dirty="0">
                  <a:solidFill>
                    <a:prstClr val="black"/>
                  </a:solidFill>
                  <a:sym typeface="Wingdings"/>
                </a:rPr>
                <a:t>1.1 </a:t>
              </a:r>
              <a:r>
                <a:rPr lang="ar" sz="2400" b="1" dirty="0">
                  <a:solidFill>
                    <a:prstClr val="black"/>
                  </a:solidFill>
                </a:rPr>
                <a:t>) </a:t>
              </a:r>
              <a:r>
                <a:rPr lang="ar" sz="2400" b="1" dirty="0">
                  <a:solidFill>
                    <a:prstClr val="black"/>
                  </a:solidFill>
                  <a:sym typeface="Wingdings"/>
                </a:rPr>
                <a:t>_</a:t>
              </a:r>
            </a:p>
            <a:p>
              <a:pPr lvl="0" algn="r" rtl="1"/>
              <a:r>
                <a:rPr lang="ar" sz="2800" b="1" dirty="0">
                  <a:solidFill>
                    <a:prstClr val="black"/>
                  </a:solidFill>
                </a:rPr>
                <a:t>+</a:t>
              </a:r>
              <a:r>
                <a:rPr lang="ar" sz="2400" b="1" dirty="0">
                  <a:solidFill>
                    <a:prstClr val="black"/>
                  </a:solidFill>
                </a:rPr>
                <a:t>   </a:t>
              </a:r>
            </a:p>
            <a:p>
              <a:pPr lvl="0" rtl="1"/>
              <a:r>
                <a:rPr lang="ar" sz="2400" b="1" dirty="0">
                  <a:solidFill>
                    <a:prstClr val="black"/>
                  </a:solidFill>
                </a:rPr>
                <a:t>(67.3 </a:t>
              </a:r>
              <a:r>
                <a:rPr lang="ar" sz="2400" dirty="0" err="1">
                  <a:solidFill>
                    <a:prstClr val="black"/>
                  </a:solidFill>
                </a:rPr>
                <a:t>كيلو واط ساعة </a:t>
              </a:r>
              <a:r>
                <a:rPr lang="ar" sz="2400" baseline="-25000" dirty="0" err="1">
                  <a:solidFill>
                    <a:prstClr val="black"/>
                  </a:solidFill>
                </a:rPr>
                <a:t>e </a:t>
              </a:r>
              <a:r>
                <a:rPr lang="ar" sz="2400" dirty="0">
                  <a:solidFill>
                    <a:prstClr val="black"/>
                  </a:solidFill>
                </a:rPr>
                <a:t>/ م </a:t>
              </a:r>
              <a:r>
                <a:rPr lang="ar" sz="2400" baseline="30000" dirty="0">
                  <a:solidFill>
                    <a:prstClr val="black"/>
                  </a:solidFill>
                </a:rPr>
                <a:t>2 </a:t>
              </a:r>
              <a:r>
                <a:rPr lang="ar" sz="2400" dirty="0">
                  <a:solidFill>
                    <a:prstClr val="black"/>
                  </a:solidFill>
                </a:rPr>
                <a:t>/ سنة</a:t>
              </a:r>
              <a:r>
                <a:rPr lang="ar" sz="2400" b="1" dirty="0">
                  <a:solidFill>
                    <a:prstClr val="black"/>
                  </a:solidFill>
                </a:rPr>
                <a:t>  </a:t>
              </a:r>
              <a:r>
                <a:rPr lang="ar" sz="2400" b="1" dirty="0">
                  <a:solidFill>
                    <a:prstClr val="black"/>
                  </a:solidFill>
                  <a:sym typeface="Wingdings"/>
                </a:rPr>
                <a:t>2.1)</a:t>
              </a:r>
              <a:endParaRPr lang="en-US" sz="2400" b="1" baseline="30000" dirty="0">
                <a:solidFill>
                  <a:prstClr val="black"/>
                </a:solidFill>
              </a:endParaRPr>
            </a:p>
          </p:txBody>
        </p:sp>
        <p:sp>
          <p:nvSpPr>
            <p:cNvPr id="45" name="Rectangle 44"/>
            <p:cNvSpPr/>
            <p:nvPr/>
          </p:nvSpPr>
          <p:spPr>
            <a:xfrm>
              <a:off x="6981075" y="4596353"/>
              <a:ext cx="2017507" cy="461665"/>
            </a:xfrm>
            <a:prstGeom prst="rect">
              <a:avLst/>
            </a:prstGeom>
          </p:spPr>
          <p:txBody>
            <a:bodyPr wrap="none">
              <a:spAutoFit/>
            </a:bodyPr>
            <a:lstStyle/>
            <a:p>
              <a:pPr lvl="0" algn="r" rtl="1"/>
              <a:r>
                <a:rPr lang="ar" sz="2400" b="1" dirty="0">
                  <a:solidFill>
                    <a:prstClr val="black"/>
                  </a:solidFill>
                  <a:sym typeface="Wingdings"/>
                </a:rPr>
                <a:t>كيلو </a:t>
              </a:r>
              <a:r>
                <a:rPr lang="ar-JO" sz="2400" b="1" dirty="0">
                  <a:solidFill>
                    <a:prstClr val="black"/>
                  </a:solidFill>
                  <a:sym typeface="Wingdings"/>
                </a:rPr>
                <a:t>واط </a:t>
              </a:r>
              <a:r>
                <a:rPr lang="ar" sz="2400" b="1" dirty="0">
                  <a:solidFill>
                    <a:prstClr val="black"/>
                  </a:solidFill>
                  <a:sym typeface="Wingdings"/>
                </a:rPr>
                <a:t> ساعة / م </a:t>
              </a:r>
              <a:r>
                <a:rPr lang="ar" sz="2400" b="1" baseline="30000" dirty="0">
                  <a:solidFill>
                    <a:prstClr val="black"/>
                  </a:solidFill>
                  <a:sym typeface="Wingdings"/>
                </a:rPr>
                <a:t>2</a:t>
              </a:r>
              <a:r>
                <a:rPr lang="ar-JO" sz="2400" b="1" baseline="30000" dirty="0">
                  <a:solidFill>
                    <a:prstClr val="black"/>
                  </a:solidFill>
                  <a:sym typeface="Wingdings"/>
                </a:rPr>
                <a:t>    = </a:t>
              </a:r>
              <a:endParaRPr lang="en-US" sz="2400" b="1" baseline="30000" dirty="0">
                <a:solidFill>
                  <a:prstClr val="black"/>
                </a:solidFill>
              </a:endParaRPr>
            </a:p>
          </p:txBody>
        </p:sp>
      </p:grpSp>
      <p:sp>
        <p:nvSpPr>
          <p:cNvPr id="17"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solidFill>
                  <a:srgbClr val="00B050"/>
                </a:solidFill>
              </a:rPr>
              <a:t>ب.1.1 - استهلاك الطاقة الرئيسي</a:t>
            </a:r>
            <a:endParaRPr lang="it-IT" sz="2800" b="1" dirty="0">
              <a:solidFill>
                <a:srgbClr val="00B050"/>
              </a:solidFill>
            </a:endParaRPr>
          </a:p>
        </p:txBody>
      </p:sp>
      <p:sp>
        <p:nvSpPr>
          <p:cNvPr id="18" name="Rectangle 17"/>
          <p:cNvSpPr/>
          <p:nvPr/>
        </p:nvSpPr>
        <p:spPr>
          <a:xfrm>
            <a:off x="8087419" y="900000"/>
            <a:ext cx="969048"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ar" sz="2400" b="1" i="1" dirty="0">
                <a:cs typeface="Calibri" panose="020F0502020204030204" pitchFamily="34" charset="0"/>
              </a:rPr>
              <a:t>الخطوه 3</a:t>
            </a:r>
            <a:endParaRPr lang="el-GR" sz="2400" dirty="0"/>
          </a:p>
        </p:txBody>
      </p:sp>
      <p:sp>
        <p:nvSpPr>
          <p:cNvPr id="19"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32</a:t>
            </a:fld>
            <a:endParaRPr lang="en-US" dirty="0">
              <a:solidFill>
                <a:schemeClr val="bg1"/>
              </a:solidFill>
            </a:endParaRPr>
          </a:p>
        </p:txBody>
      </p:sp>
      <p:sp>
        <p:nvSpPr>
          <p:cNvPr id="3" name="Rectangle 2">
            <a:extLst>
              <a:ext uri="{FF2B5EF4-FFF2-40B4-BE49-F238E27FC236}">
                <a16:creationId xmlns:a16="http://schemas.microsoft.com/office/drawing/2014/main" id="{C37C968B-26D5-7DFE-3D48-A372070AD674}"/>
              </a:ext>
            </a:extLst>
          </p:cNvPr>
          <p:cNvSpPr/>
          <p:nvPr/>
        </p:nvSpPr>
        <p:spPr>
          <a:xfrm>
            <a:off x="2230016" y="5924939"/>
            <a:ext cx="1791478" cy="6396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0EA2DFBE-1981-F0C7-D88F-9DD35A565608}"/>
              </a:ext>
            </a:extLst>
          </p:cNvPr>
          <p:cNvPicPr>
            <a:picLocks noChangeAspect="1"/>
          </p:cNvPicPr>
          <p:nvPr/>
        </p:nvPicPr>
        <p:blipFill rotWithShape="1">
          <a:blip r:embed="rId2">
            <a:extLst>
              <a:ext uri="{28A0092B-C50C-407E-A947-70E740481C1C}">
                <a14:useLocalDpi xmlns:a14="http://schemas.microsoft.com/office/drawing/2010/main" val="0"/>
              </a:ext>
            </a:extLst>
          </a:blip>
          <a:srcRect l="47336" t="15530" r="7095" b="43290"/>
          <a:stretch/>
        </p:blipFill>
        <p:spPr bwMode="auto">
          <a:xfrm>
            <a:off x="1068705" y="1613146"/>
            <a:ext cx="3503295" cy="2446655"/>
          </a:xfrm>
          <a:prstGeom prst="rect">
            <a:avLst/>
          </a:prstGeom>
          <a:noFill/>
          <a:ln>
            <a:noFill/>
          </a:ln>
          <a:extLst>
            <a:ext uri="{53640926-AAD7-44D8-BBD7-CCE9431645EC}">
              <a14:shadowObscured xmlns:a14="http://schemas.microsoft.com/office/drawing/2010/main"/>
            </a:ext>
          </a:extLst>
        </p:spPr>
      </p:pic>
      <p:pic>
        <p:nvPicPr>
          <p:cNvPr id="5" name="Picture 4">
            <a:extLst>
              <a:ext uri="{FF2B5EF4-FFF2-40B4-BE49-F238E27FC236}">
                <a16:creationId xmlns:a16="http://schemas.microsoft.com/office/drawing/2014/main" id="{A80EDEFF-9CA4-B009-74D4-F86ED6B00D54}"/>
              </a:ext>
            </a:extLst>
          </p:cNvPr>
          <p:cNvPicPr>
            <a:picLocks noChangeAspect="1"/>
          </p:cNvPicPr>
          <p:nvPr/>
        </p:nvPicPr>
        <p:blipFill rotWithShape="1">
          <a:blip r:embed="rId2">
            <a:extLst>
              <a:ext uri="{28A0092B-C50C-407E-A947-70E740481C1C}">
                <a14:useLocalDpi xmlns:a14="http://schemas.microsoft.com/office/drawing/2010/main" val="0"/>
              </a:ext>
            </a:extLst>
          </a:blip>
          <a:srcRect l="39187" t="57565" r="9501" b="10656"/>
          <a:stretch/>
        </p:blipFill>
        <p:spPr bwMode="auto">
          <a:xfrm>
            <a:off x="4771633" y="1873840"/>
            <a:ext cx="4159789" cy="1990512"/>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28326935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600201"/>
            <a:ext cx="8418576" cy="4152112"/>
          </a:xfr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ar-JO" b="1" dirty="0">
                <a:cs typeface="Calibri" panose="020F0502020204030204" pitchFamily="34" charset="0"/>
              </a:rPr>
              <a:t>تمرين </a:t>
            </a:r>
            <a:endParaRPr lang="it-IT" sz="2400" dirty="0"/>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solidFill>
                  <a:srgbClr val="00B050"/>
                </a:solidFill>
              </a:rPr>
              <a:t>ب.1.1 - استهلاك الطاقة الرئيسي</a:t>
            </a:r>
            <a:endParaRPr lang="it-IT" sz="2800" b="1" dirty="0">
              <a:solidFill>
                <a:srgbClr val="00B050"/>
              </a:solidFill>
            </a:endParaRPr>
          </a:p>
        </p:txBody>
      </p:sp>
      <p:sp>
        <p:nvSpPr>
          <p:cNvPr id="4"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33</a:t>
            </a:fld>
            <a:endParaRPr lang="en-US" dirty="0">
              <a:solidFill>
                <a:schemeClr val="bg1"/>
              </a:solidFill>
            </a:endParaRPr>
          </a:p>
        </p:txBody>
      </p:sp>
      <p:sp>
        <p:nvSpPr>
          <p:cNvPr id="2" name="Rectangle 1">
            <a:extLst>
              <a:ext uri="{FF2B5EF4-FFF2-40B4-BE49-F238E27FC236}">
                <a16:creationId xmlns:a16="http://schemas.microsoft.com/office/drawing/2014/main" id="{833F4970-81D8-00AF-390C-E309AAFC4C90}"/>
              </a:ext>
            </a:extLst>
          </p:cNvPr>
          <p:cNvSpPr/>
          <p:nvPr/>
        </p:nvSpPr>
        <p:spPr>
          <a:xfrm>
            <a:off x="2230016" y="5924939"/>
            <a:ext cx="1791478" cy="6396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5351547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solidFill>
                  <a:srgbClr val="00B050"/>
                </a:solidFill>
              </a:rPr>
              <a:t>ب.1.1 - استهلاك الطاقة الرئيسي</a:t>
            </a:r>
            <a:endParaRPr lang="it-IT" sz="2800" b="1" dirty="0">
              <a:solidFill>
                <a:srgbClr val="00B050"/>
              </a:solidFill>
            </a:endParaRPr>
          </a:p>
        </p:txBody>
      </p:sp>
      <p:sp>
        <p:nvSpPr>
          <p:cNvPr id="8"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457200" y="958292"/>
            <a:ext cx="8612372" cy="4785283"/>
          </a:xfrm>
          <a:noFill/>
        </p:spPr>
        <p:txBody>
          <a:bodyPr>
            <a:noAutofit/>
          </a:bodyPr>
          <a:lstStyle/>
          <a:p>
            <a:pPr marL="0" lvl="0" indent="0" algn="r" rtl="1">
              <a:spcBef>
                <a:spcPts val="600"/>
              </a:spcBef>
              <a:spcAft>
                <a:spcPts val="1200"/>
              </a:spcAft>
              <a:buNone/>
            </a:pPr>
            <a:r>
              <a:rPr lang="ar" sz="2000" dirty="0">
                <a:solidFill>
                  <a:prstClr val="black"/>
                </a:solidFill>
                <a:cs typeface="Calibri" panose="020F0502020204030204" pitchFamily="34" charset="0"/>
              </a:rPr>
              <a:t>مبنى المكاتب ذو التهوية الطبيعية الموجود في أثينا ناقلتي طاقة مختلفتين. المبنى متصل بشبكة الكهرباء الرئيسية ويحتوي على نظام تدفئة مركزي يستخدم غلاية تعمل بالغاز . تُستخدم مضخات الحرارة المحلية للتبريد ويتم تقديم الماء الساخن المحلي مع سخانات المياه ذات التدفق المستمر ( </a:t>
            </a:r>
            <a:r>
              <a:rPr lang="ar" sz="2000" dirty="0" err="1">
                <a:solidFill>
                  <a:prstClr val="black"/>
                </a:solidFill>
                <a:cs typeface="Calibri" panose="020F0502020204030204" pitchFamily="34" charset="0"/>
              </a:rPr>
              <a:t>بدون خزان ).</a:t>
            </a:r>
          </a:p>
          <a:p>
            <a:pPr marL="0" lvl="0" indent="0" algn="r" rtl="1">
              <a:spcBef>
                <a:spcPts val="600"/>
              </a:spcBef>
              <a:buNone/>
            </a:pPr>
            <a:r>
              <a:rPr lang="ar" sz="2000" b="1" i="1" dirty="0">
                <a:solidFill>
                  <a:prstClr val="black"/>
                </a:solidFill>
                <a:cs typeface="Calibri" panose="020F0502020204030204" pitchFamily="34" charset="0"/>
              </a:rPr>
              <a:t>البيانات المتوفرة </a:t>
            </a:r>
            <a:r>
              <a:rPr lang="ar" sz="2000" i="1" dirty="0">
                <a:solidFill>
                  <a:prstClr val="black"/>
                </a:solidFill>
                <a:cs typeface="Calibri" panose="020F0502020204030204" pitchFamily="34" charset="0"/>
              </a:rPr>
              <a:t>: قدم مدير المبنى مخططات الطوابق والاستهلاك الشهري للوقود والطاقة الكهربائية من فواتير الطاقة والمراقبة على مدار عدة سنوات. تتوافق بيانات الكهرباء مع إجمالي طلب الطاقة الكهربائية للمبنى لجميع الاستخدامات النهائية.</a:t>
            </a:r>
          </a:p>
          <a:p>
            <a:pPr marL="0" lvl="0" indent="0" algn="r" rtl="1">
              <a:spcBef>
                <a:spcPts val="600"/>
              </a:spcBef>
              <a:buNone/>
            </a:pPr>
            <a:endParaRPr lang="en-US" sz="2000" i="1" dirty="0">
              <a:solidFill>
                <a:prstClr val="black"/>
              </a:solidFill>
              <a:cs typeface="Calibri" panose="020F0502020204030204" pitchFamily="34" charset="0"/>
            </a:endParaRPr>
          </a:p>
          <a:p>
            <a:pPr marL="0" indent="0" algn="r" rtl="1">
              <a:spcBef>
                <a:spcPts val="0"/>
              </a:spcBef>
              <a:buNone/>
            </a:pPr>
            <a:endParaRPr lang="en-US" sz="2000" b="1" dirty="0"/>
          </a:p>
          <a:p>
            <a:pPr marL="0" indent="0" algn="r" rtl="1">
              <a:spcBef>
                <a:spcPts val="0"/>
              </a:spcBef>
              <a:buNone/>
            </a:pPr>
            <a:endParaRPr lang="en-US" sz="2000" b="1" dirty="0"/>
          </a:p>
          <a:p>
            <a:pPr marL="0" indent="0" algn="r" rtl="1">
              <a:buNone/>
            </a:pPr>
            <a:endParaRPr lang="en-US" sz="2000" i="1" dirty="0"/>
          </a:p>
          <a:p>
            <a:pPr marL="0" indent="0" algn="r" rtl="1">
              <a:buNone/>
            </a:pPr>
            <a:r>
              <a:rPr lang="ar" sz="2000" i="1" dirty="0"/>
              <a:t>استخدم البيانات التالية لحل التمرين</a:t>
            </a:r>
            <a:endParaRPr lang="en-US" sz="2000" i="1" dirty="0"/>
          </a:p>
          <a:p>
            <a:pPr marL="0" indent="0" algn="r" rtl="1">
              <a:buNone/>
            </a:pPr>
            <a:endParaRPr lang="en-US" sz="2000" i="1"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34</a:t>
            </a:fld>
            <a:endParaRPr lang="en-US" dirty="0">
              <a:solidFill>
                <a:schemeClr val="bg1"/>
              </a:solidFill>
            </a:endParaRPr>
          </a:p>
        </p:txBody>
      </p:sp>
      <p:grpSp>
        <p:nvGrpSpPr>
          <p:cNvPr id="9" name="Group 8"/>
          <p:cNvGrpSpPr/>
          <p:nvPr/>
        </p:nvGrpSpPr>
        <p:grpSpPr>
          <a:xfrm>
            <a:off x="314960" y="4181842"/>
            <a:ext cx="8514080" cy="1096999"/>
            <a:chOff x="314960" y="4530325"/>
            <a:chExt cx="8514080" cy="913495"/>
          </a:xfrm>
        </p:grpSpPr>
        <p:sp>
          <p:nvSpPr>
            <p:cNvPr id="10" name="Segnaposto contenuto 2">
              <a:extLst>
                <a:ext uri="{FF2B5EF4-FFF2-40B4-BE49-F238E27FC236}">
                  <a16:creationId xmlns:a16="http://schemas.microsoft.com/office/drawing/2014/main" id="{86F2EB93-A63A-4210-B86A-E5FCAD7D8D7F}"/>
                </a:ext>
              </a:extLst>
            </p:cNvPr>
            <p:cNvSpPr txBox="1">
              <a:spLocks/>
            </p:cNvSpPr>
            <p:nvPr/>
          </p:nvSpPr>
          <p:spPr>
            <a:xfrm>
              <a:off x="314960" y="4530325"/>
              <a:ext cx="8514080" cy="871948"/>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r" rtl="1">
                <a:spcBef>
                  <a:spcPts val="0"/>
                </a:spcBef>
                <a:spcAft>
                  <a:spcPts val="600"/>
                </a:spcAft>
                <a:buNone/>
              </a:pPr>
              <a:r>
                <a:rPr lang="ar" sz="2000" b="1" dirty="0"/>
                <a:t>احسب الطلب الأساسي على الطاقة </a:t>
              </a:r>
              <a:r>
                <a:rPr lang="ar" sz="2000" dirty="0"/>
                <a:t>(أي استهلاك الطاقة الأولية لجميع ناقلات الطاقة الموردة) لكل مساحة أرضية </a:t>
              </a:r>
              <a:r>
                <a:rPr lang="ar" sz="2000" b="1" dirty="0"/>
                <a:t>داخلية مفيدة للمبنى سنويًا</a:t>
              </a:r>
            </a:p>
          </p:txBody>
        </p:sp>
        <p:pic>
          <p:nvPicPr>
            <p:cNvPr id="1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4843244"/>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19631302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solidFill>
                  <a:srgbClr val="00B050"/>
                </a:solidFill>
              </a:rPr>
              <a:t>ب.1.1 - استهلاك الطاقة الرئيسي</a:t>
            </a:r>
            <a:endParaRPr lang="it-IT" sz="2800" b="1" dirty="0">
              <a:solidFill>
                <a:srgbClr val="00B050"/>
              </a:solidFill>
            </a:endParaRPr>
          </a:p>
        </p:txBody>
      </p:sp>
      <p:pic>
        <p:nvPicPr>
          <p:cNvPr id="4" name="Picture 2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053" y="2386661"/>
            <a:ext cx="3102739" cy="2393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2377" y="3831172"/>
            <a:ext cx="2573812" cy="2319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184053" y="1483287"/>
            <a:ext cx="8291264" cy="448477"/>
          </a:xfrm>
        </p:spPr>
        <p:txBody>
          <a:bodyPr>
            <a:normAutofit/>
          </a:bodyPr>
          <a:lstStyle/>
          <a:p>
            <a:pPr marL="0" indent="0">
              <a:lnSpc>
                <a:spcPct val="80000"/>
              </a:lnSpc>
              <a:buNone/>
            </a:pPr>
            <a:r>
              <a:rPr lang="ar" sz="2200" b="1" dirty="0">
                <a:latin typeface="Calibri" panose="020F0502020204030204" pitchFamily="34" charset="0"/>
                <a:cs typeface="Calibri" panose="020F0502020204030204" pitchFamily="34" charset="0"/>
              </a:rPr>
              <a:t>خطط المبنى</a:t>
            </a:r>
            <a:endParaRPr lang="it-IT" sz="2200" b="1" dirty="0">
              <a:latin typeface="Calibri" panose="020F0502020204030204" pitchFamily="34" charset="0"/>
              <a:cs typeface="Calibri" panose="020F0502020204030204" pitchFamily="34" charset="0"/>
            </a:endParaRPr>
          </a:p>
          <a:p>
            <a:pPr marL="0" indent="0">
              <a:buNone/>
            </a:pPr>
            <a:endParaRPr lang="en-US" sz="1000" dirty="0">
              <a:latin typeface="Calibri" panose="020F0502020204030204" pitchFamily="34" charset="0"/>
              <a:cs typeface="Calibri" panose="020F0502020204030204" pitchFamily="34" charset="0"/>
            </a:endParaRPr>
          </a:p>
          <a:p>
            <a:pPr marL="0" indent="0" algn="ctr">
              <a:buNone/>
            </a:pPr>
            <a:endParaRPr lang="en-US" sz="2000" i="1" dirty="0"/>
          </a:p>
        </p:txBody>
      </p:sp>
      <p:pic>
        <p:nvPicPr>
          <p:cNvPr id="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28892" y="1000410"/>
            <a:ext cx="1208087" cy="8636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11429" y="2263410"/>
            <a:ext cx="1225550" cy="8636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824129" y="3583242"/>
            <a:ext cx="1212850" cy="8636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1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42026" y="1121393"/>
            <a:ext cx="3214514" cy="2377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856540" y="5388238"/>
            <a:ext cx="643099" cy="6507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13"/>
          <p:cNvSpPr/>
          <p:nvPr/>
        </p:nvSpPr>
        <p:spPr>
          <a:xfrm>
            <a:off x="7383036" y="5421350"/>
            <a:ext cx="1682496" cy="523220"/>
          </a:xfrm>
          <a:prstGeom prst="rect">
            <a:avLst/>
          </a:prstGeom>
        </p:spPr>
        <p:txBody>
          <a:bodyPr wrap="square">
            <a:spAutoFit/>
          </a:bodyPr>
          <a:lstStyle/>
          <a:p>
            <a:r>
              <a:rPr lang="ar" sz="1400" i="1" dirty="0"/>
              <a:t>أرضية داخلية مفيدة = 416 م </a:t>
            </a:r>
            <a:r>
              <a:rPr lang="ar" sz="1400" i="1" baseline="30000" dirty="0"/>
              <a:t>2</a:t>
            </a:r>
            <a:endParaRPr lang="en-US" sz="1400" i="1" baseline="30000" dirty="0"/>
          </a:p>
        </p:txBody>
      </p:sp>
      <p:sp>
        <p:nvSpPr>
          <p:cNvPr id="15" name="Rectangle 14"/>
          <p:cNvSpPr/>
          <p:nvPr/>
        </p:nvSpPr>
        <p:spPr>
          <a:xfrm>
            <a:off x="184053" y="820521"/>
            <a:ext cx="2025106"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ar" sz="2400" b="1" i="1" dirty="0">
                <a:cs typeface="Calibri" panose="020F0502020204030204" pitchFamily="34" charset="0"/>
              </a:rPr>
              <a:t>البيانات المتاحة</a:t>
            </a:r>
            <a:endParaRPr lang="el-GR" sz="2400" dirty="0"/>
          </a:p>
        </p:txBody>
      </p:sp>
      <p:sp>
        <p:nvSpPr>
          <p:cNvPr id="16"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35</a:t>
            </a:fld>
            <a:endParaRPr lang="en-US" dirty="0">
              <a:solidFill>
                <a:schemeClr val="bg1"/>
              </a:solidFill>
            </a:endParaRPr>
          </a:p>
        </p:txBody>
      </p:sp>
      <p:sp>
        <p:nvSpPr>
          <p:cNvPr id="2" name="Rectangle 1">
            <a:extLst>
              <a:ext uri="{FF2B5EF4-FFF2-40B4-BE49-F238E27FC236}">
                <a16:creationId xmlns:a16="http://schemas.microsoft.com/office/drawing/2014/main" id="{782FBB1F-31F5-3217-11E3-0E00D299446A}"/>
              </a:ext>
            </a:extLst>
          </p:cNvPr>
          <p:cNvSpPr/>
          <p:nvPr/>
        </p:nvSpPr>
        <p:spPr>
          <a:xfrm>
            <a:off x="2230016" y="5924939"/>
            <a:ext cx="1791478" cy="6396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39351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solidFill>
                  <a:srgbClr val="00B050"/>
                </a:solidFill>
              </a:rPr>
              <a:t>ب.1.1 - استهلاك الطاقة الرئيسي</a:t>
            </a:r>
            <a:endParaRPr lang="it-IT" sz="2800" b="1" dirty="0">
              <a:solidFill>
                <a:srgbClr val="00B050"/>
              </a:solidFill>
            </a:endParaRPr>
          </a:p>
        </p:txBody>
      </p:sp>
      <p:sp>
        <p:nvSpPr>
          <p:cNvPr id="7"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933700" y="855462"/>
            <a:ext cx="5143500" cy="372934"/>
          </a:xfrm>
        </p:spPr>
        <p:txBody>
          <a:bodyPr>
            <a:normAutofit/>
          </a:bodyPr>
          <a:lstStyle/>
          <a:p>
            <a:pPr marL="0" indent="0">
              <a:lnSpc>
                <a:spcPct val="80000"/>
              </a:lnSpc>
              <a:spcBef>
                <a:spcPts val="0"/>
              </a:spcBef>
              <a:buNone/>
            </a:pPr>
            <a:r>
              <a:rPr lang="ar" sz="2200" b="1" dirty="0">
                <a:latin typeface="Calibri" panose="020F0502020204030204" pitchFamily="34" charset="0"/>
                <a:cs typeface="Calibri" panose="020F0502020204030204" pitchFamily="34" charset="0"/>
              </a:rPr>
              <a:t>استهلاك الغاز الطبيعي (م </a:t>
            </a:r>
            <a:r>
              <a:rPr lang="ar" sz="2200" b="1" baseline="30000" dirty="0">
                <a:latin typeface="Calibri" panose="020F0502020204030204" pitchFamily="34" charset="0"/>
                <a:cs typeface="Calibri" panose="020F0502020204030204" pitchFamily="34" charset="0"/>
              </a:rPr>
              <a:t>3 </a:t>
            </a:r>
            <a:r>
              <a:rPr lang="ar" sz="2200" b="1" dirty="0">
                <a:latin typeface="Calibri" panose="020F0502020204030204" pitchFamily="34" charset="0"/>
                <a:cs typeface="Calibri" panose="020F0502020204030204" pitchFamily="34" charset="0"/>
              </a:rPr>
              <a:t>)</a:t>
            </a:r>
            <a:endParaRPr lang="en-US" sz="2000" i="1" dirty="0"/>
          </a:p>
        </p:txBody>
      </p:sp>
      <p:graphicFrame>
        <p:nvGraphicFramePr>
          <p:cNvPr id="9" name="Table 8"/>
          <p:cNvGraphicFramePr>
            <a:graphicFrameLocks noGrp="1"/>
          </p:cNvGraphicFramePr>
          <p:nvPr>
            <p:extLst>
              <p:ext uri="{D42A27DB-BD31-4B8C-83A1-F6EECF244321}">
                <p14:modId xmlns:p14="http://schemas.microsoft.com/office/powerpoint/2010/main" val="800724107"/>
              </p:ext>
            </p:extLst>
          </p:nvPr>
        </p:nvGraphicFramePr>
        <p:xfrm>
          <a:off x="1066800" y="1170059"/>
          <a:ext cx="7835885" cy="4754880"/>
        </p:xfrm>
        <a:graphic>
          <a:graphicData uri="http://schemas.openxmlformats.org/drawingml/2006/table">
            <a:tbl>
              <a:tblPr firstRow="1" bandRow="1">
                <a:tableStyleId>{5202B0CA-FC54-4496-8BCA-5EF66A818D29}</a:tableStyleId>
              </a:tblPr>
              <a:tblGrid>
                <a:gridCol w="1742730">
                  <a:extLst>
                    <a:ext uri="{9D8B030D-6E8A-4147-A177-3AD203B41FA5}">
                      <a16:colId xmlns:a16="http://schemas.microsoft.com/office/drawing/2014/main" val="20000"/>
                    </a:ext>
                  </a:extLst>
                </a:gridCol>
                <a:gridCol w="1391624">
                  <a:extLst>
                    <a:ext uri="{9D8B030D-6E8A-4147-A177-3AD203B41FA5}">
                      <a16:colId xmlns:a16="http://schemas.microsoft.com/office/drawing/2014/main" val="20001"/>
                    </a:ext>
                  </a:extLst>
                </a:gridCol>
                <a:gridCol w="1567177">
                  <a:extLst>
                    <a:ext uri="{9D8B030D-6E8A-4147-A177-3AD203B41FA5}">
                      <a16:colId xmlns:a16="http://schemas.microsoft.com/office/drawing/2014/main" val="20002"/>
                    </a:ext>
                  </a:extLst>
                </a:gridCol>
                <a:gridCol w="1567177">
                  <a:extLst>
                    <a:ext uri="{9D8B030D-6E8A-4147-A177-3AD203B41FA5}">
                      <a16:colId xmlns:a16="http://schemas.microsoft.com/office/drawing/2014/main" val="20003"/>
                    </a:ext>
                  </a:extLst>
                </a:gridCol>
                <a:gridCol w="1567177">
                  <a:extLst>
                    <a:ext uri="{9D8B030D-6E8A-4147-A177-3AD203B41FA5}">
                      <a16:colId xmlns:a16="http://schemas.microsoft.com/office/drawing/2014/main" val="20004"/>
                    </a:ext>
                  </a:extLst>
                </a:gridCol>
              </a:tblGrid>
              <a:tr h="343190">
                <a:tc>
                  <a:txBody>
                    <a:bodyPr/>
                    <a:lstStyle/>
                    <a:p>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ar" dirty="0">
                          <a:solidFill>
                            <a:schemeClr val="tx1"/>
                          </a:solidFill>
                        </a:rPr>
                        <a:t>شهر</a:t>
                      </a:r>
                      <a:endParaRPr lang="en-US" dirty="0">
                        <a:solidFill>
                          <a:schemeClr val="tx1"/>
                        </a:solidFill>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noFill/>
                  </a:tcPr>
                </a:tc>
                <a:tc>
                  <a:txBody>
                    <a:bodyPr/>
                    <a:lstStyle/>
                    <a:p>
                      <a:pPr algn="ctr"/>
                      <a:r>
                        <a:rPr lang="ar" dirty="0">
                          <a:solidFill>
                            <a:schemeClr val="tx1"/>
                          </a:solidFill>
                        </a:rPr>
                        <a:t>2015</a:t>
                      </a:r>
                      <a:endParaRPr lang="en-US" dirty="0">
                        <a:solidFill>
                          <a:schemeClr val="tx1"/>
                        </a:solidFill>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noFill/>
                  </a:tcPr>
                </a:tc>
                <a:tc>
                  <a:txBody>
                    <a:bodyPr/>
                    <a:lstStyle/>
                    <a:p>
                      <a:pPr algn="ctr"/>
                      <a:r>
                        <a:rPr lang="ar" dirty="0">
                          <a:solidFill>
                            <a:schemeClr val="tx1"/>
                          </a:solidFill>
                        </a:rPr>
                        <a:t>2016</a:t>
                      </a:r>
                      <a:endParaRPr lang="en-US" dirty="0">
                        <a:solidFill>
                          <a:schemeClr val="tx1"/>
                        </a:solidFill>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noFill/>
                  </a:tcPr>
                </a:tc>
                <a:tc>
                  <a:txBody>
                    <a:bodyPr/>
                    <a:lstStyle/>
                    <a:p>
                      <a:pPr algn="ctr"/>
                      <a:r>
                        <a:rPr lang="ar" dirty="0">
                          <a:solidFill>
                            <a:schemeClr val="tx1"/>
                          </a:solidFill>
                        </a:rPr>
                        <a:t>2017</a:t>
                      </a:r>
                      <a:endParaRPr lang="en-US" dirty="0">
                        <a:solidFill>
                          <a:schemeClr val="tx1"/>
                        </a:solidFill>
                      </a:endParaRPr>
                    </a:p>
                  </a:txBody>
                  <a:tcPr>
                    <a:lnL w="28575" cap="flat" cmpd="sng" algn="ctr">
                      <a:solidFill>
                        <a:schemeClr val="bg1"/>
                      </a:solidFill>
                      <a:prstDash val="solid"/>
                      <a:round/>
                      <a:headEnd type="none" w="med" len="med"/>
                      <a:tailEnd type="none" w="med" len="med"/>
                    </a:lnL>
                    <a:lnB w="28575"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0"/>
                  </a:ext>
                </a:extLst>
              </a:tr>
              <a:tr h="34319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ar" dirty="0"/>
                        <a:t>يناير</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dirty="0">
                          <a:solidFill>
                            <a:srgbClr val="000000"/>
                          </a:solidFill>
                          <a:effectLst/>
                          <a:latin typeface="Calibri"/>
                        </a:rPr>
                        <a:t>686.9</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809.5</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959.9</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1"/>
                  </a:ext>
                </a:extLst>
              </a:tr>
              <a:tr h="34319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ar" dirty="0"/>
                        <a:t>فبراير</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dirty="0">
                          <a:solidFill>
                            <a:srgbClr val="000000"/>
                          </a:solidFill>
                          <a:effectLst/>
                          <a:latin typeface="Calibri"/>
                        </a:rPr>
                        <a:t>713.0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868.5</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1019.0</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2"/>
                  </a:ext>
                </a:extLst>
              </a:tr>
              <a:tr h="34319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ar-JO" dirty="0"/>
                        <a:t>مارس</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dirty="0">
                          <a:solidFill>
                            <a:srgbClr val="000000"/>
                          </a:solidFill>
                          <a:effectLst/>
                          <a:latin typeface="Calibri"/>
                        </a:rPr>
                        <a:t>545.1</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dirty="0">
                          <a:solidFill>
                            <a:srgbClr val="000000"/>
                          </a:solidFill>
                          <a:effectLst/>
                          <a:latin typeface="Calibri"/>
                        </a:rPr>
                        <a:t>750.0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868.5</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3"/>
                  </a:ext>
                </a:extLst>
              </a:tr>
              <a:tr h="34319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ar" dirty="0"/>
                        <a:t>أبريل</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dirty="0">
                          <a:solidFill>
                            <a:srgbClr val="000000"/>
                          </a:solidFill>
                          <a:effectLst/>
                          <a:latin typeface="Calibri"/>
                        </a:rPr>
                        <a:t>211.1</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dirty="0">
                          <a:solidFill>
                            <a:srgbClr val="000000"/>
                          </a:solidFill>
                          <a:effectLst/>
                          <a:latin typeface="Calibri"/>
                        </a:rPr>
                        <a:t>300.6</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217.7</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4"/>
                  </a:ext>
                </a:extLst>
              </a:tr>
              <a:tr h="34319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ar-JO" dirty="0"/>
                        <a:t>مايو</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dirty="0">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5"/>
                  </a:ext>
                </a:extLst>
              </a:tr>
              <a:tr h="34319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ar" dirty="0"/>
                        <a:t>يونيو</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dirty="0">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6"/>
                  </a:ext>
                </a:extLst>
              </a:tr>
              <a:tr h="34319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ar" dirty="0"/>
                        <a:t>يوليو</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dirty="0">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dirty="0">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7"/>
                  </a:ext>
                </a:extLst>
              </a:tr>
              <a:tr h="34319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ar" dirty="0"/>
                        <a:t>أغسطس</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dirty="0">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8"/>
                  </a:ext>
                </a:extLst>
              </a:tr>
              <a:tr h="34319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ar" dirty="0"/>
                        <a:t>سبتمبر</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dirty="0">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dirty="0">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9"/>
                  </a:ext>
                </a:extLst>
              </a:tr>
              <a:tr h="34319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ar" dirty="0"/>
                        <a:t>اكتوبر</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41.1</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463.4</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dirty="0">
                          <a:solidFill>
                            <a:srgbClr val="000000"/>
                          </a:solidFill>
                          <a:effectLst/>
                          <a:latin typeface="Calibri"/>
                        </a:rPr>
                        <a:t>86.4</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10"/>
                  </a:ext>
                </a:extLst>
              </a:tr>
              <a:tr h="34319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ar" dirty="0"/>
                        <a:t> نوفمبر</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311.4</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551.8</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dirty="0">
                          <a:solidFill>
                            <a:srgbClr val="000000"/>
                          </a:solidFill>
                          <a:effectLst/>
                          <a:latin typeface="Calibri"/>
                        </a:rPr>
                        <a:t>201.9</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11"/>
                  </a:ext>
                </a:extLst>
              </a:tr>
              <a:tr h="34319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ar" dirty="0"/>
                        <a:t>ديسمبر</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dirty="0">
                          <a:solidFill>
                            <a:srgbClr val="000000"/>
                          </a:solidFill>
                          <a:effectLst/>
                          <a:latin typeface="Calibri"/>
                        </a:rPr>
                        <a:t>718.2</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930.7</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dirty="0">
                          <a:solidFill>
                            <a:srgbClr val="000000"/>
                          </a:solidFill>
                          <a:effectLst/>
                          <a:latin typeface="Calibri"/>
                        </a:rPr>
                        <a:t>566.1</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12"/>
                  </a:ext>
                </a:extLst>
              </a:tr>
            </a:tbl>
          </a:graphicData>
        </a:graphic>
      </p:graphicFrame>
      <p:pic>
        <p:nvPicPr>
          <p:cNvPr id="1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77384" y="781244"/>
            <a:ext cx="456316" cy="5213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p:nvPr/>
        </p:nvSpPr>
        <p:spPr>
          <a:xfrm>
            <a:off x="184053" y="820521"/>
            <a:ext cx="2025106"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ar" sz="2400" b="1" i="1" dirty="0">
                <a:cs typeface="Calibri" panose="020F0502020204030204" pitchFamily="34" charset="0"/>
              </a:rPr>
              <a:t>البيانات المتاحة</a:t>
            </a:r>
            <a:endParaRPr lang="el-GR" sz="2400" dirty="0"/>
          </a:p>
        </p:txBody>
      </p:sp>
      <p:sp>
        <p:nvSpPr>
          <p:cNvPr id="11"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36</a:t>
            </a:fld>
            <a:endParaRPr lang="en-US" dirty="0">
              <a:solidFill>
                <a:schemeClr val="bg1"/>
              </a:solidFill>
            </a:endParaRPr>
          </a:p>
        </p:txBody>
      </p:sp>
      <p:sp>
        <p:nvSpPr>
          <p:cNvPr id="2" name="Rectangle 1">
            <a:extLst>
              <a:ext uri="{FF2B5EF4-FFF2-40B4-BE49-F238E27FC236}">
                <a16:creationId xmlns:a16="http://schemas.microsoft.com/office/drawing/2014/main" id="{0852AA9E-ADDD-2F67-A9F7-AE27984289C0}"/>
              </a:ext>
            </a:extLst>
          </p:cNvPr>
          <p:cNvSpPr/>
          <p:nvPr/>
        </p:nvSpPr>
        <p:spPr>
          <a:xfrm>
            <a:off x="2230016" y="5924939"/>
            <a:ext cx="1791478" cy="6396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0993508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a:solidFill>
                  <a:srgbClr val="00B050"/>
                </a:solidFill>
              </a:rPr>
              <a:t>ب.1.1 - استهلاك الطاقة الرئيسي</a:t>
            </a:r>
            <a:endParaRPr lang="it-IT" sz="2800" b="1" dirty="0">
              <a:solidFill>
                <a:srgbClr val="00B050"/>
              </a:solidFill>
            </a:endParaRPr>
          </a:p>
        </p:txBody>
      </p:sp>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23790" y="773534"/>
            <a:ext cx="340173" cy="5495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7" name="Table 6"/>
          <p:cNvGraphicFramePr>
            <a:graphicFrameLocks noGrp="1"/>
          </p:cNvGraphicFramePr>
          <p:nvPr>
            <p:extLst>
              <p:ext uri="{D42A27DB-BD31-4B8C-83A1-F6EECF244321}">
                <p14:modId xmlns:p14="http://schemas.microsoft.com/office/powerpoint/2010/main" val="1989454403"/>
              </p:ext>
            </p:extLst>
          </p:nvPr>
        </p:nvGraphicFramePr>
        <p:xfrm>
          <a:off x="1585731" y="1213531"/>
          <a:ext cx="7162730" cy="4754880"/>
        </p:xfrm>
        <a:graphic>
          <a:graphicData uri="http://schemas.openxmlformats.org/drawingml/2006/table">
            <a:tbl>
              <a:tblPr firstRow="1" bandRow="1">
                <a:tableStyleId>{5202B0CA-FC54-4496-8BCA-5EF66A818D29}</a:tableStyleId>
              </a:tblPr>
              <a:tblGrid>
                <a:gridCol w="1593018">
                  <a:extLst>
                    <a:ext uri="{9D8B030D-6E8A-4147-A177-3AD203B41FA5}">
                      <a16:colId xmlns:a16="http://schemas.microsoft.com/office/drawing/2014/main" val="20000"/>
                    </a:ext>
                  </a:extLst>
                </a:gridCol>
                <a:gridCol w="1272074">
                  <a:extLst>
                    <a:ext uri="{9D8B030D-6E8A-4147-A177-3AD203B41FA5}">
                      <a16:colId xmlns:a16="http://schemas.microsoft.com/office/drawing/2014/main" val="20001"/>
                    </a:ext>
                  </a:extLst>
                </a:gridCol>
                <a:gridCol w="1432546">
                  <a:extLst>
                    <a:ext uri="{9D8B030D-6E8A-4147-A177-3AD203B41FA5}">
                      <a16:colId xmlns:a16="http://schemas.microsoft.com/office/drawing/2014/main" val="20002"/>
                    </a:ext>
                  </a:extLst>
                </a:gridCol>
                <a:gridCol w="1432546">
                  <a:extLst>
                    <a:ext uri="{9D8B030D-6E8A-4147-A177-3AD203B41FA5}">
                      <a16:colId xmlns:a16="http://schemas.microsoft.com/office/drawing/2014/main" val="20003"/>
                    </a:ext>
                  </a:extLst>
                </a:gridCol>
                <a:gridCol w="1432546">
                  <a:extLst>
                    <a:ext uri="{9D8B030D-6E8A-4147-A177-3AD203B41FA5}">
                      <a16:colId xmlns:a16="http://schemas.microsoft.com/office/drawing/2014/main" val="20004"/>
                    </a:ext>
                  </a:extLst>
                </a:gridCol>
              </a:tblGrid>
              <a:tr h="340257">
                <a:tc>
                  <a:txBody>
                    <a:bodyPr/>
                    <a:lstStyle/>
                    <a:p>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ar" dirty="0">
                          <a:solidFill>
                            <a:schemeClr val="tx1"/>
                          </a:solidFill>
                        </a:rPr>
                        <a:t>شهر</a:t>
                      </a:r>
                      <a:endParaRPr lang="en-US" dirty="0">
                        <a:solidFill>
                          <a:schemeClr val="tx1"/>
                        </a:solidFill>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noFill/>
                  </a:tcPr>
                </a:tc>
                <a:tc>
                  <a:txBody>
                    <a:bodyPr/>
                    <a:lstStyle/>
                    <a:p>
                      <a:pPr algn="ctr"/>
                      <a:r>
                        <a:rPr lang="ar" dirty="0">
                          <a:solidFill>
                            <a:schemeClr val="tx1"/>
                          </a:solidFill>
                        </a:rPr>
                        <a:t>2015</a:t>
                      </a:r>
                      <a:endParaRPr lang="en-US" dirty="0">
                        <a:solidFill>
                          <a:schemeClr val="tx1"/>
                        </a:solidFill>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noFill/>
                  </a:tcPr>
                </a:tc>
                <a:tc>
                  <a:txBody>
                    <a:bodyPr/>
                    <a:lstStyle/>
                    <a:p>
                      <a:pPr algn="ctr"/>
                      <a:r>
                        <a:rPr lang="ar" dirty="0">
                          <a:solidFill>
                            <a:schemeClr val="tx1"/>
                          </a:solidFill>
                        </a:rPr>
                        <a:t>2016</a:t>
                      </a:r>
                      <a:endParaRPr lang="en-US" dirty="0">
                        <a:solidFill>
                          <a:schemeClr val="tx1"/>
                        </a:solidFill>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noFill/>
                  </a:tcPr>
                </a:tc>
                <a:tc>
                  <a:txBody>
                    <a:bodyPr/>
                    <a:lstStyle/>
                    <a:p>
                      <a:pPr algn="ctr"/>
                      <a:r>
                        <a:rPr lang="ar" dirty="0">
                          <a:solidFill>
                            <a:schemeClr val="tx1"/>
                          </a:solidFill>
                        </a:rPr>
                        <a:t>2017</a:t>
                      </a:r>
                      <a:endParaRPr lang="en-US" dirty="0">
                        <a:solidFill>
                          <a:schemeClr val="tx1"/>
                        </a:solidFill>
                      </a:endParaRPr>
                    </a:p>
                  </a:txBody>
                  <a:tcPr>
                    <a:lnL w="28575" cap="flat" cmpd="sng" algn="ctr">
                      <a:solidFill>
                        <a:schemeClr val="bg1"/>
                      </a:solidFill>
                      <a:prstDash val="solid"/>
                      <a:round/>
                      <a:headEnd type="none" w="med" len="med"/>
                      <a:tailEnd type="none" w="med" len="med"/>
                    </a:lnL>
                    <a:lnB w="28575"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0"/>
                  </a:ext>
                </a:extLst>
              </a:tr>
              <a:tr h="340257">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ar" dirty="0"/>
                        <a:t>يناير</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dirty="0">
                          <a:solidFill>
                            <a:srgbClr val="000000"/>
                          </a:solidFill>
                          <a:effectLst/>
                          <a:latin typeface="Calibri"/>
                        </a:rPr>
                        <a:t>3041.1</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1992.6</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2811.4</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1"/>
                  </a:ext>
                </a:extLst>
              </a:tr>
              <a:tr h="340257">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ar" dirty="0"/>
                        <a:t>فبراير</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dirty="0">
                          <a:solidFill>
                            <a:srgbClr val="000000"/>
                          </a:solidFill>
                          <a:effectLst/>
                          <a:latin typeface="Calibri"/>
                        </a:rPr>
                        <a:t>2696.0</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1861.8</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2494.3</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2"/>
                  </a:ext>
                </a:extLst>
              </a:tr>
              <a:tr h="340257">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ar-JO" dirty="0"/>
                        <a:t>مارس</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dirty="0">
                          <a:solidFill>
                            <a:srgbClr val="000000"/>
                          </a:solidFill>
                          <a:effectLst/>
                          <a:latin typeface="Calibri"/>
                        </a:rPr>
                        <a:t>2884.7</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1869.7</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2582.8</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3"/>
                  </a:ext>
                </a:extLst>
              </a:tr>
              <a:tr h="340257">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ar" dirty="0"/>
                        <a:t>أبريل</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dirty="0">
                          <a:solidFill>
                            <a:srgbClr val="000000"/>
                          </a:solidFill>
                          <a:effectLst/>
                          <a:latin typeface="Calibri"/>
                        </a:rPr>
                        <a:t>2633.4</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dirty="0">
                          <a:solidFill>
                            <a:srgbClr val="000000"/>
                          </a:solidFill>
                          <a:effectLst/>
                          <a:latin typeface="Calibri"/>
                        </a:rPr>
                        <a:t>2014.5</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2317.1</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4"/>
                  </a:ext>
                </a:extLst>
              </a:tr>
              <a:tr h="340257">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ar-JO" dirty="0"/>
                        <a:t>مايو</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2502.5</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dirty="0">
                          <a:solidFill>
                            <a:srgbClr val="000000"/>
                          </a:solidFill>
                          <a:effectLst/>
                          <a:latin typeface="Calibri"/>
                        </a:rPr>
                        <a:t>2407.7</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2475.9</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5"/>
                  </a:ext>
                </a:extLst>
              </a:tr>
              <a:tr h="340257">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ar" dirty="0"/>
                        <a:t>يونيو</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3703.5</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dirty="0">
                          <a:solidFill>
                            <a:srgbClr val="000000"/>
                          </a:solidFill>
                          <a:effectLst/>
                          <a:latin typeface="Calibri"/>
                        </a:rPr>
                        <a:t>2146.4</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2438.4</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6"/>
                  </a:ext>
                </a:extLst>
              </a:tr>
              <a:tr h="340257">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ar" dirty="0"/>
                        <a:t>يوليو</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4258.1</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dirty="0">
                          <a:solidFill>
                            <a:srgbClr val="000000"/>
                          </a:solidFill>
                          <a:effectLst/>
                          <a:latin typeface="Calibri"/>
                        </a:rPr>
                        <a:t>2448.4</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3164.8</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7"/>
                  </a:ext>
                </a:extLst>
              </a:tr>
              <a:tr h="340257">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ar" dirty="0"/>
                        <a:t>أغسطس</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4388.8</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dirty="0">
                          <a:solidFill>
                            <a:srgbClr val="000000"/>
                          </a:solidFill>
                          <a:effectLst/>
                          <a:latin typeface="Calibri"/>
                        </a:rPr>
                        <a:t>2487.7</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dirty="0">
                          <a:solidFill>
                            <a:srgbClr val="000000"/>
                          </a:solidFill>
                          <a:effectLst/>
                          <a:latin typeface="Calibri"/>
                        </a:rPr>
                        <a:t>3299.3</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8"/>
                  </a:ext>
                </a:extLst>
              </a:tr>
              <a:tr h="340257">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ar" dirty="0"/>
                        <a:t>سبتمبر</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2980.2</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2419.6</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dirty="0">
                          <a:solidFill>
                            <a:srgbClr val="000000"/>
                          </a:solidFill>
                          <a:effectLst/>
                          <a:latin typeface="Calibri"/>
                        </a:rPr>
                        <a:t>3138.6</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9"/>
                  </a:ext>
                </a:extLst>
              </a:tr>
              <a:tr h="340257">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ar" dirty="0"/>
                        <a:t>اكتوبر</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2409.9</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1898.4</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dirty="0">
                          <a:solidFill>
                            <a:srgbClr val="000000"/>
                          </a:solidFill>
                          <a:effectLst/>
                          <a:latin typeface="Calibri"/>
                        </a:rPr>
                        <a:t>1916.7</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10"/>
                  </a:ext>
                </a:extLst>
              </a:tr>
              <a:tr h="340257">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ar" dirty="0"/>
                        <a:t>نوفمبر</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2239.1</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1530.1</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dirty="0">
                          <a:solidFill>
                            <a:srgbClr val="000000"/>
                          </a:solidFill>
                          <a:effectLst/>
                          <a:latin typeface="Calibri"/>
                        </a:rPr>
                        <a:t>1960.7</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11"/>
                  </a:ext>
                </a:extLst>
              </a:tr>
              <a:tr h="340257">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ar" dirty="0"/>
                        <a:t>ديسمبر</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2543.1</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1676.9</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dirty="0">
                          <a:solidFill>
                            <a:srgbClr val="000000"/>
                          </a:solidFill>
                          <a:effectLst/>
                          <a:latin typeface="Calibri"/>
                        </a:rPr>
                        <a:t>1749.5</a:t>
                      </a:r>
                      <a:endParaRPr lang="en-US" sz="1800" b="0" i="0" u="none" strike="noStrike" dirty="0">
                        <a:solidFill>
                          <a:srgbClr val="000000"/>
                        </a:solidFill>
                        <a:effectLst/>
                        <a:latin typeface="Calibri"/>
                      </a:endParaRP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12"/>
                  </a:ext>
                </a:extLst>
              </a:tr>
            </a:tbl>
          </a:graphicData>
        </a:graphic>
      </p:graphicFrame>
      <p:sp>
        <p:nvSpPr>
          <p:cNvPr id="8"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3048000" y="865913"/>
            <a:ext cx="5700463" cy="364750"/>
          </a:xfrm>
        </p:spPr>
        <p:txBody>
          <a:bodyPr>
            <a:normAutofit/>
          </a:bodyPr>
          <a:lstStyle/>
          <a:p>
            <a:pPr marL="0" indent="0">
              <a:lnSpc>
                <a:spcPct val="80000"/>
              </a:lnSpc>
              <a:buNone/>
            </a:pPr>
            <a:r>
              <a:rPr lang="ar" sz="2200" b="1" dirty="0">
                <a:latin typeface="Calibri" panose="020F0502020204030204" pitchFamily="34" charset="0"/>
                <a:cs typeface="Calibri" panose="020F0502020204030204" pitchFamily="34" charset="0"/>
              </a:rPr>
              <a:t>استهلاك الكهرباء </a:t>
            </a:r>
            <a:r>
              <a:rPr lang="ar" sz="2200" b="1" dirty="0"/>
              <a:t>( </a:t>
            </a:r>
            <a:r>
              <a:rPr lang="ar" sz="2200" b="1" dirty="0" err="1"/>
              <a:t>كيلوواط </a:t>
            </a:r>
            <a:r>
              <a:rPr lang="ar" sz="2200" b="1" baseline="-25000" dirty="0" err="1"/>
              <a:t>ساعة </a:t>
            </a:r>
            <a:r>
              <a:rPr lang="ar" sz="2200" b="1" dirty="0"/>
              <a:t>)</a:t>
            </a:r>
            <a:endParaRPr lang="en-US" sz="1000" dirty="0">
              <a:latin typeface="Calibri" panose="020F0502020204030204" pitchFamily="34" charset="0"/>
              <a:cs typeface="Calibri" panose="020F0502020204030204" pitchFamily="34" charset="0"/>
            </a:endParaRPr>
          </a:p>
          <a:p>
            <a:pPr marL="0" indent="0" algn="ctr">
              <a:buNone/>
            </a:pPr>
            <a:endParaRPr lang="en-US" sz="2000" i="1" dirty="0"/>
          </a:p>
        </p:txBody>
      </p:sp>
      <p:sp>
        <p:nvSpPr>
          <p:cNvPr id="9" name="Rectangle 8"/>
          <p:cNvSpPr/>
          <p:nvPr/>
        </p:nvSpPr>
        <p:spPr>
          <a:xfrm>
            <a:off x="184053" y="820521"/>
            <a:ext cx="2025106"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ar" sz="2400" b="1" i="1" dirty="0">
                <a:cs typeface="Calibri" panose="020F0502020204030204" pitchFamily="34" charset="0"/>
              </a:rPr>
              <a:t>البيانات المتاحة</a:t>
            </a:r>
            <a:endParaRPr lang="el-GR" sz="2400" dirty="0"/>
          </a:p>
        </p:txBody>
      </p:sp>
      <p:sp>
        <p:nvSpPr>
          <p:cNvPr id="10"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37</a:t>
            </a:fld>
            <a:endParaRPr lang="en-US" dirty="0">
              <a:solidFill>
                <a:schemeClr val="bg1"/>
              </a:solidFill>
            </a:endParaRPr>
          </a:p>
        </p:txBody>
      </p:sp>
      <p:sp>
        <p:nvSpPr>
          <p:cNvPr id="2" name="Rectangle 1">
            <a:extLst>
              <a:ext uri="{FF2B5EF4-FFF2-40B4-BE49-F238E27FC236}">
                <a16:creationId xmlns:a16="http://schemas.microsoft.com/office/drawing/2014/main" id="{EDDC53C0-0BB4-07E4-DC1C-C1BBF3D111FA}"/>
              </a:ext>
            </a:extLst>
          </p:cNvPr>
          <p:cNvSpPr/>
          <p:nvPr/>
        </p:nvSpPr>
        <p:spPr>
          <a:xfrm>
            <a:off x="2230016" y="5937131"/>
            <a:ext cx="1791478" cy="6396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810151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11" name="Tabella 9">
            <a:extLst>
              <a:ext uri="{FF2B5EF4-FFF2-40B4-BE49-F238E27FC236}">
                <a16:creationId xmlns:a16="http://schemas.microsoft.com/office/drawing/2014/main" id="{BA4E60F0-E0CB-4A0A-A9CF-6E5B38912F25}"/>
              </a:ext>
            </a:extLst>
          </p:cNvPr>
          <p:cNvGraphicFramePr>
            <a:graphicFrameLocks noGrp="1"/>
          </p:cNvGraphicFramePr>
          <p:nvPr>
            <p:extLst>
              <p:ext uri="{D42A27DB-BD31-4B8C-83A1-F6EECF244321}">
                <p14:modId xmlns:p14="http://schemas.microsoft.com/office/powerpoint/2010/main" val="1671262099"/>
              </p:ext>
            </p:extLst>
          </p:nvPr>
        </p:nvGraphicFramePr>
        <p:xfrm>
          <a:off x="421630" y="1624580"/>
          <a:ext cx="8182272" cy="1828800"/>
        </p:xfrm>
        <a:graphic>
          <a:graphicData uri="http://schemas.openxmlformats.org/drawingml/2006/table">
            <a:tbl>
              <a:tblPr firstRow="1" bandRow="1">
                <a:tableStyleId>{F5AB1C69-6EDB-4FF4-983F-18BD219EF322}</a:tableStyleId>
              </a:tblPr>
              <a:tblGrid>
                <a:gridCol w="2736304">
                  <a:extLst>
                    <a:ext uri="{9D8B030D-6E8A-4147-A177-3AD203B41FA5}">
                      <a16:colId xmlns:a16="http://schemas.microsoft.com/office/drawing/2014/main" val="338152859"/>
                    </a:ext>
                  </a:extLst>
                </a:gridCol>
                <a:gridCol w="2232248">
                  <a:extLst>
                    <a:ext uri="{9D8B030D-6E8A-4147-A177-3AD203B41FA5}">
                      <a16:colId xmlns:a16="http://schemas.microsoft.com/office/drawing/2014/main" val="125890587"/>
                    </a:ext>
                  </a:extLst>
                </a:gridCol>
                <a:gridCol w="1584176">
                  <a:extLst>
                    <a:ext uri="{9D8B030D-6E8A-4147-A177-3AD203B41FA5}">
                      <a16:colId xmlns:a16="http://schemas.microsoft.com/office/drawing/2014/main" val="2093439941"/>
                    </a:ext>
                  </a:extLst>
                </a:gridCol>
                <a:gridCol w="1629544">
                  <a:extLst>
                    <a:ext uri="{9D8B030D-6E8A-4147-A177-3AD203B41FA5}">
                      <a16:colId xmlns:a16="http://schemas.microsoft.com/office/drawing/2014/main" val="1306176470"/>
                    </a:ext>
                  </a:extLst>
                </a:gridCol>
              </a:tblGrid>
              <a:tr h="324454">
                <a:tc>
                  <a:txBody>
                    <a:bodyPr/>
                    <a:lstStyle/>
                    <a:p>
                      <a:r>
                        <a:rPr lang="ar" noProof="0" dirty="0"/>
                        <a:t>وصف</a:t>
                      </a:r>
                      <a:endParaRPr lang="en-US" noProof="0" dirty="0"/>
                    </a:p>
                  </a:txBody>
                  <a:tcPr/>
                </a:tc>
                <a:tc>
                  <a:txBody>
                    <a:bodyPr/>
                    <a:lstStyle/>
                    <a:p>
                      <a:pPr algn="ctr"/>
                      <a:r>
                        <a:rPr lang="ar" noProof="0" dirty="0"/>
                        <a:t>وحدة</a:t>
                      </a:r>
                      <a:endParaRPr lang="en-US" noProof="0" dirty="0"/>
                    </a:p>
                  </a:txBody>
                  <a:tcPr/>
                </a:tc>
                <a:tc>
                  <a:txBody>
                    <a:bodyPr/>
                    <a:lstStyle/>
                    <a:p>
                      <a:r>
                        <a:rPr lang="ar" noProof="0" dirty="0"/>
                        <a:t>مرحلة المشروع</a:t>
                      </a:r>
                      <a:endParaRPr lang="en-US" noProof="0" dirty="0"/>
                    </a:p>
                  </a:txBody>
                  <a:tcPr/>
                </a:tc>
                <a:tc>
                  <a:txBody>
                    <a:bodyPr/>
                    <a:lstStyle/>
                    <a:p>
                      <a:r>
                        <a:rPr lang="ar" noProof="0" dirty="0"/>
                        <a:t>مصدر البيانات</a:t>
                      </a:r>
                      <a:endParaRPr lang="en-US" noProof="0" dirty="0"/>
                    </a:p>
                  </a:txBody>
                  <a:tcPr/>
                </a:tc>
                <a:extLst>
                  <a:ext uri="{0D108BD9-81ED-4DB2-BD59-A6C34878D82A}">
                    <a16:rowId xmlns:a16="http://schemas.microsoft.com/office/drawing/2014/main" val="3467756336"/>
                  </a:ext>
                </a:extLst>
              </a:tr>
              <a:tr h="1447505">
                <a:tc>
                  <a:txBody>
                    <a:bodyPr/>
                    <a:lstStyle/>
                    <a:p>
                      <a:r>
                        <a:rPr lang="ar" sz="1800" kern="1200" noProof="0" dirty="0">
                          <a:effectLst/>
                        </a:rPr>
                        <a:t>الطاقة الأولية </a:t>
                      </a:r>
                      <a:r>
                        <a:rPr lang="ar" sz="1800" u="none" kern="1200" noProof="0" dirty="0">
                          <a:effectLst/>
                        </a:rPr>
                        <a:t>لكل مساحة أرضية </a:t>
                      </a:r>
                      <a:endParaRPr lang="en-US" sz="1800" u="none" strike="noStrike" noProof="0" dirty="0">
                        <a:solidFill>
                          <a:schemeClr val="tx1"/>
                        </a:solidFill>
                        <a:latin typeface="Calibri" panose="020F0502020204030204" pitchFamily="34" charset="0"/>
                        <a:cs typeface="Calibri" panose="020F0502020204030204" pitchFamily="34" charset="0"/>
                      </a:endParaRPr>
                    </a:p>
                  </a:txBody>
                  <a:tcPr/>
                </a:tc>
                <a:tc>
                  <a:txBody>
                    <a:bodyPr/>
                    <a:lstStyle/>
                    <a:p>
                      <a:pPr algn="ctr"/>
                      <a:endParaRPr lang="en-US" sz="1800" kern="1200" noProof="0" dirty="0">
                        <a:effectLst/>
                      </a:endParaRPr>
                    </a:p>
                    <a:p>
                      <a:pPr algn="ctr"/>
                      <a:r>
                        <a:rPr lang="ar" sz="1800" kern="1200" noProof="0" dirty="0">
                          <a:effectLst/>
                        </a:rPr>
                        <a:t>كيلوواط ساعة / م </a:t>
                      </a:r>
                      <a:r>
                        <a:rPr lang="ar" sz="1800" kern="1200" baseline="30000" noProof="0" dirty="0">
                          <a:effectLst/>
                        </a:rPr>
                        <a:t>2 </a:t>
                      </a:r>
                      <a:r>
                        <a:rPr lang="ar" sz="1800" kern="1200" noProof="0" dirty="0">
                          <a:effectLst/>
                        </a:rPr>
                        <a:t>/ سنة</a:t>
                      </a:r>
                      <a:endParaRPr lang="en-US" sz="1800" kern="1200" noProof="0" dirty="0">
                        <a:solidFill>
                          <a:schemeClr val="dk1"/>
                        </a:solidFill>
                        <a:effectLst/>
                        <a:latin typeface="Calibri" panose="020F0502020204030204" pitchFamily="34" charset="0"/>
                        <a:ea typeface="+mn-ea"/>
                        <a:cs typeface="Calibri" panose="020F0502020204030204" pitchFamily="34" charset="0"/>
                      </a:endParaRPr>
                    </a:p>
                  </a:txBody>
                  <a:tcPr/>
                </a:tc>
                <a:tc>
                  <a:txBody>
                    <a:bodyPr/>
                    <a:lstStyle/>
                    <a:p>
                      <a:r>
                        <a:rPr lang="ar" noProof="0" dirty="0"/>
                        <a:t>تصميم</a:t>
                      </a:r>
                    </a:p>
                    <a:p>
                      <a:r>
                        <a:rPr lang="ar" noProof="0" dirty="0"/>
                        <a:t>____________</a:t>
                      </a:r>
                    </a:p>
                    <a:p>
                      <a:endParaRPr lang="en-US" noProof="0" dirty="0"/>
                    </a:p>
                    <a:p>
                      <a:r>
                        <a:rPr lang="ar-JO" u="none" strike="noStrike" noProof="0" dirty="0">
                          <a:solidFill>
                            <a:schemeClr val="tx1"/>
                          </a:solidFill>
                          <a:latin typeface="Calibri" panose="020F0502020204030204" pitchFamily="34" charset="0"/>
                          <a:cs typeface="Calibri" panose="020F0502020204030204" pitchFamily="34" charset="0"/>
                        </a:rPr>
                        <a:t>الاستخدام</a:t>
                      </a:r>
                      <a:endParaRPr lang="en-US" u="none" strike="noStrike" noProof="0" dirty="0">
                        <a:solidFill>
                          <a:schemeClr val="tx1"/>
                        </a:solidFill>
                        <a:latin typeface="Calibri" panose="020F0502020204030204" pitchFamily="34" charset="0"/>
                        <a:cs typeface="Calibri" panose="020F0502020204030204" pitchFamily="34" charset="0"/>
                      </a:endParaRPr>
                    </a:p>
                  </a:txBody>
                  <a:tcPr/>
                </a:tc>
                <a:tc>
                  <a:txBody>
                    <a:bodyPr/>
                    <a:lstStyle/>
                    <a:p>
                      <a:r>
                        <a:rPr lang="ar" noProof="0" dirty="0"/>
                        <a:t>تقدير</a:t>
                      </a:r>
                    </a:p>
                    <a:p>
                      <a:r>
                        <a:rPr lang="ar" noProof="0" dirty="0"/>
                        <a:t>____________</a:t>
                      </a:r>
                    </a:p>
                    <a:p>
                      <a:endParaRPr lang="en-US" noProof="0" dirty="0"/>
                    </a:p>
                    <a:p>
                      <a:r>
                        <a:rPr lang="ar" u="none" strike="noStrike" noProof="0" dirty="0"/>
                        <a:t>القياس</a:t>
                      </a:r>
                      <a:endParaRPr lang="en-US" u="none" strike="noStrike" noProof="0" dirty="0">
                        <a:solidFill>
                          <a:schemeClr val="tx1"/>
                        </a:solidFill>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222151201"/>
                  </a:ext>
                </a:extLst>
              </a:tr>
            </a:tbl>
          </a:graphicData>
        </a:graphic>
      </p:graphicFrame>
      <p:sp>
        <p:nvSpPr>
          <p:cNvPr id="12"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ar" b="1" u="sng" dirty="0">
                <a:latin typeface="Calibri" panose="020F0502020204030204" pitchFamily="34" charset="0"/>
                <a:cs typeface="Calibri" panose="020F0502020204030204" pitchFamily="34" charset="0"/>
              </a:rPr>
              <a:t>مؤشر</a:t>
            </a:r>
            <a:endParaRPr lang="it-IT" dirty="0"/>
          </a:p>
        </p:txBody>
      </p:sp>
      <p:sp>
        <p:nvSpPr>
          <p:cNvPr id="9"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solidFill>
                  <a:srgbClr val="00B050"/>
                </a:solidFill>
              </a:rPr>
              <a:t>ب.1.1 - استهلاك الطاقة الرئيسي</a:t>
            </a:r>
            <a:endParaRPr lang="it-IT" sz="2800" b="1" dirty="0">
              <a:solidFill>
                <a:srgbClr val="00B050"/>
              </a:solidFill>
            </a:endParaRPr>
          </a:p>
        </p:txBody>
      </p:sp>
      <p:pic>
        <p:nvPicPr>
          <p:cNvPr id="13" name="Picture 12"/>
          <p:cNvPicPr>
            <a:picLocks noChangeAspect="1"/>
          </p:cNvPicPr>
          <p:nvPr/>
        </p:nvPicPr>
        <p:blipFill>
          <a:blip r:embed="rId4"/>
          <a:stretch>
            <a:fillRect/>
          </a:stretch>
        </p:blipFill>
        <p:spPr>
          <a:xfrm>
            <a:off x="2559026" y="3824992"/>
            <a:ext cx="4232407" cy="1768826"/>
          </a:xfrm>
          <a:prstGeom prst="rect">
            <a:avLst/>
          </a:prstGeom>
        </p:spPr>
      </p:pic>
      <p:sp>
        <p:nvSpPr>
          <p:cNvPr id="14" name="Rounded Rectangle 13"/>
          <p:cNvSpPr/>
          <p:nvPr/>
        </p:nvSpPr>
        <p:spPr>
          <a:xfrm>
            <a:off x="2385486" y="3741625"/>
            <a:ext cx="1409700" cy="1839128"/>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4</a:t>
            </a:fld>
            <a:endParaRPr lang="en-US" dirty="0">
              <a:solidFill>
                <a:schemeClr val="bg1"/>
              </a:solidFill>
            </a:endParaRPr>
          </a:p>
        </p:txBody>
      </p:sp>
      <p:sp>
        <p:nvSpPr>
          <p:cNvPr id="2" name="Rectangle 1">
            <a:extLst>
              <a:ext uri="{FF2B5EF4-FFF2-40B4-BE49-F238E27FC236}">
                <a16:creationId xmlns:a16="http://schemas.microsoft.com/office/drawing/2014/main" id="{C4D9CCAA-B7CA-4BF5-AA32-2C476265A7CF}"/>
              </a:ext>
            </a:extLst>
          </p:cNvPr>
          <p:cNvSpPr/>
          <p:nvPr/>
        </p:nvSpPr>
        <p:spPr>
          <a:xfrm>
            <a:off x="2230016" y="5924939"/>
            <a:ext cx="1791478" cy="6396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137345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93182" y="2004309"/>
            <a:ext cx="3511580" cy="26775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78783" y="1121664"/>
            <a:ext cx="8502505" cy="4482465"/>
          </a:xfrm>
        </p:spPr>
        <p:txBody>
          <a:bodyPr>
            <a:normAutofit/>
          </a:bodyPr>
          <a:lstStyle/>
          <a:p>
            <a:pPr marL="0" indent="0" algn="ctr">
              <a:buNone/>
            </a:pPr>
            <a:r>
              <a:rPr lang="ar-JO" sz="2400" b="1" u="sng" dirty="0">
                <a:latin typeface="Calibri" panose="020F0502020204030204" pitchFamily="34" charset="0"/>
                <a:cs typeface="Calibri" panose="020F0502020204030204" pitchFamily="34" charset="0"/>
              </a:rPr>
              <a:t>الهدف</a:t>
            </a:r>
            <a:endParaRPr lang="ar" sz="2400" b="1" u="sng" dirty="0">
              <a:latin typeface="Calibri" panose="020F0502020204030204" pitchFamily="34" charset="0"/>
              <a:cs typeface="Calibri" panose="020F0502020204030204" pitchFamily="34" charset="0"/>
            </a:endParaRPr>
          </a:p>
          <a:p>
            <a:pPr marL="0" indent="0" algn="ctr">
              <a:spcBef>
                <a:spcPts val="1200"/>
              </a:spcBef>
              <a:buNone/>
            </a:pPr>
            <a:r>
              <a:rPr lang="ar" sz="2400" dirty="0">
                <a:latin typeface="Calibri" panose="020F0502020204030204" pitchFamily="34" charset="0"/>
                <a:cs typeface="Calibri" panose="020F0502020204030204" pitchFamily="34" charset="0"/>
              </a:rPr>
              <a:t>تقليل إجمالي استهلاك الطاقة ال</a:t>
            </a:r>
            <a:r>
              <a:rPr lang="ar-JO" sz="2400" dirty="0">
                <a:latin typeface="Calibri" panose="020F0502020204030204" pitchFamily="34" charset="0"/>
                <a:cs typeface="Calibri" panose="020F0502020204030204" pitchFamily="34" charset="0"/>
              </a:rPr>
              <a:t>رئيسي</a:t>
            </a:r>
            <a:r>
              <a:rPr lang="ar" sz="2400" dirty="0">
                <a:latin typeface="Calibri" panose="020F0502020204030204" pitchFamily="34" charset="0"/>
                <a:cs typeface="Calibri" panose="020F0502020204030204" pitchFamily="34" charset="0"/>
              </a:rPr>
              <a:t> للمبنى.</a:t>
            </a:r>
            <a:endParaRPr lang="it-IT" dirty="0">
              <a:solidFill>
                <a:srgbClr val="FF0000"/>
              </a:solidFill>
            </a:endParaRPr>
          </a:p>
        </p:txBody>
      </p:sp>
      <p:pic>
        <p:nvPicPr>
          <p:cNvPr id="6" name="Picture 2">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itolo 1">
            <a:extLst>
              <a:ext uri="{FF2B5EF4-FFF2-40B4-BE49-F238E27FC236}">
                <a16:creationId xmlns:a16="http://schemas.microsoft.com/office/drawing/2014/main" id="{16A089E5-01BB-4338-9765-31AF63FC0C37}"/>
              </a:ext>
            </a:extLst>
          </p:cNvPr>
          <p:cNvSpPr>
            <a:spLocks noGrp="1"/>
          </p:cNvSpPr>
          <p:nvPr>
            <p:ph type="title"/>
          </p:nvPr>
        </p:nvSpPr>
        <p:spPr/>
        <p:txBody>
          <a:bodyPr>
            <a:normAutofit/>
          </a:bodyPr>
          <a:lstStyle/>
          <a:p>
            <a:r>
              <a:rPr lang="ar-JO" sz="2800" dirty="0">
                <a:solidFill>
                  <a:srgbClr val="00B050"/>
                </a:solidFill>
              </a:rPr>
              <a:t>ب.1.1 - استهلاك الطاقة الرئيسي</a:t>
            </a:r>
            <a:endParaRPr lang="it-IT" sz="2800" b="1" dirty="0">
              <a:solidFill>
                <a:srgbClr val="00B050"/>
              </a:solidFill>
            </a:endParaRPr>
          </a:p>
        </p:txBody>
      </p:sp>
      <p:sp>
        <p:nvSpPr>
          <p:cNvPr id="12" name="Rectangle 11"/>
          <p:cNvSpPr/>
          <p:nvPr/>
        </p:nvSpPr>
        <p:spPr>
          <a:xfrm>
            <a:off x="175646" y="4353937"/>
            <a:ext cx="3729519" cy="1077218"/>
          </a:xfrm>
          <a:prstGeom prst="rect">
            <a:avLst/>
          </a:prstGeom>
        </p:spPr>
        <p:txBody>
          <a:bodyPr wrap="square">
            <a:spAutoFit/>
          </a:bodyPr>
          <a:lstStyle/>
          <a:p>
            <a:pPr marL="285750" indent="-285750">
              <a:buFont typeface="Wingdings" panose="05000000000000000000" pitchFamily="2" charset="2"/>
              <a:buChar char="ü"/>
            </a:pPr>
            <a:r>
              <a:rPr lang="ar" sz="1600" b="1" dirty="0">
                <a:solidFill>
                  <a:srgbClr val="006600"/>
                </a:solidFill>
              </a:rPr>
              <a:t>مباني شبه معدومة الطاقة</a:t>
            </a:r>
          </a:p>
          <a:p>
            <a:pPr marL="285750" lvl="0" indent="-285750">
              <a:buFont typeface="Courier New" panose="02070309020205020404" pitchFamily="49" charset="0"/>
              <a:buChar char="o"/>
              <a:defRPr/>
            </a:pPr>
            <a:r>
              <a:rPr lang="ar" sz="1600" b="1" i="1" kern="0" dirty="0">
                <a:solidFill>
                  <a:srgbClr val="006600"/>
                </a:solidFill>
              </a:rPr>
              <a:t>جميع المباني الجديدة من عام 2021</a:t>
            </a:r>
            <a:endParaRPr lang="en-US" sz="1600" b="1" i="1" kern="0" dirty="0">
              <a:solidFill>
                <a:srgbClr val="006600"/>
              </a:solidFill>
            </a:endParaRPr>
          </a:p>
          <a:p>
            <a:pPr marL="285750" lvl="0" indent="-285750">
              <a:buFont typeface="Courier New" panose="02070309020205020404" pitchFamily="49" charset="0"/>
              <a:buChar char="o"/>
              <a:defRPr/>
            </a:pPr>
            <a:r>
              <a:rPr lang="ar" sz="1600" b="1" i="1" kern="0" dirty="0">
                <a:solidFill>
                  <a:srgbClr val="006600"/>
                </a:solidFill>
              </a:rPr>
              <a:t>المباني العامة الجديدة من 2019</a:t>
            </a:r>
            <a:endParaRPr lang="en-US" sz="1600" b="1" dirty="0">
              <a:solidFill>
                <a:srgbClr val="006600"/>
              </a:solidFill>
            </a:endParaRPr>
          </a:p>
          <a:p>
            <a:endParaRPr lang="en-GB" sz="1600" b="1" dirty="0">
              <a:solidFill>
                <a:srgbClr val="006600"/>
              </a:solidFill>
            </a:endParaRPr>
          </a:p>
        </p:txBody>
      </p:sp>
      <p:pic>
        <p:nvPicPr>
          <p:cNvPr id="13" name="Picture 3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8783" y="4062764"/>
            <a:ext cx="457200" cy="3048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tangle 14"/>
          <p:cNvSpPr/>
          <p:nvPr/>
        </p:nvSpPr>
        <p:spPr>
          <a:xfrm>
            <a:off x="5636016" y="4353937"/>
            <a:ext cx="3404616" cy="1107996"/>
          </a:xfrm>
          <a:prstGeom prst="rect">
            <a:avLst/>
          </a:prstGeom>
        </p:spPr>
        <p:txBody>
          <a:bodyPr wrap="square">
            <a:spAutoFit/>
          </a:bodyPr>
          <a:lstStyle/>
          <a:p>
            <a:r>
              <a:rPr lang="ar" b="1" dirty="0">
                <a:solidFill>
                  <a:srgbClr val="006600"/>
                </a:solidFill>
              </a:rPr>
              <a:t>طاقة نظيفة لجميع الأوروبيين</a:t>
            </a:r>
          </a:p>
          <a:p>
            <a:r>
              <a:rPr lang="ar" sz="1600" b="1" dirty="0">
                <a:solidFill>
                  <a:srgbClr val="006600"/>
                </a:solidFill>
              </a:rPr>
              <a:t>حزمة جديدة من التدابير لتوفير الإطار التشريعي المستقر اللازم لتسهيل انتقال الطاقة النظيفة </a:t>
            </a:r>
            <a:endParaRPr lang="en-US" sz="1600" b="1" dirty="0">
              <a:solidFill>
                <a:srgbClr val="006600"/>
              </a:solidFill>
            </a:endParaRPr>
          </a:p>
          <a:p>
            <a:r>
              <a:rPr lang="ar" sz="1600" b="1" dirty="0">
                <a:solidFill>
                  <a:srgbClr val="006600"/>
                </a:solidFill>
              </a:rPr>
              <a:t>نحو إنشاء اتحاد الطاقة</a:t>
            </a:r>
          </a:p>
        </p:txBody>
      </p:sp>
      <p:pic>
        <p:nvPicPr>
          <p:cNvPr id="16" name="Picture 3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33552" y="4062764"/>
            <a:ext cx="457200" cy="3048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Rectangle 16"/>
          <p:cNvSpPr/>
          <p:nvPr/>
        </p:nvSpPr>
        <p:spPr>
          <a:xfrm>
            <a:off x="5035082" y="5846653"/>
            <a:ext cx="4192173" cy="215444"/>
          </a:xfrm>
          <a:prstGeom prst="rect">
            <a:avLst/>
          </a:prstGeom>
        </p:spPr>
        <p:txBody>
          <a:bodyPr wrap="none">
            <a:spAutoFit/>
          </a:bodyPr>
          <a:lstStyle/>
          <a:p>
            <a:pPr lvl="0"/>
            <a:r>
              <a:rPr lang="ar" sz="800" b="1" dirty="0">
                <a:solidFill>
                  <a:srgbClr val="006600"/>
                </a:solidFill>
                <a:latin typeface="Arial Narrow" panose="020B0606020202030204" pitchFamily="34" charset="0"/>
                <a:hlinkClick r:id="rId6"/>
              </a:rPr>
              <a:t>https://ec.europa.eu/energy/en/topics/energy-strategy-and-energy-union/clean-energy-all-europeans</a:t>
            </a:r>
            <a:r>
              <a:rPr lang="ar" sz="800" b="1" dirty="0">
                <a:solidFill>
                  <a:srgbClr val="006600"/>
                </a:solidFill>
                <a:latin typeface="Arial Narrow" panose="020B0606020202030204" pitchFamily="34" charset="0"/>
              </a:rPr>
              <a:t> </a:t>
            </a:r>
          </a:p>
        </p:txBody>
      </p:sp>
      <p:sp>
        <p:nvSpPr>
          <p:cNvPr id="23"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5</a:t>
            </a:fld>
            <a:endParaRPr lang="en-US" dirty="0">
              <a:solidFill>
                <a:schemeClr val="bg1"/>
              </a:solidFill>
            </a:endParaRPr>
          </a:p>
        </p:txBody>
      </p:sp>
      <p:sp>
        <p:nvSpPr>
          <p:cNvPr id="2" name="Rectangle 1">
            <a:extLst>
              <a:ext uri="{FF2B5EF4-FFF2-40B4-BE49-F238E27FC236}">
                <a16:creationId xmlns:a16="http://schemas.microsoft.com/office/drawing/2014/main" id="{38F49DE7-6432-E499-8A1F-01B0D90BFB0A}"/>
              </a:ext>
            </a:extLst>
          </p:cNvPr>
          <p:cNvSpPr/>
          <p:nvPr/>
        </p:nvSpPr>
        <p:spPr>
          <a:xfrm>
            <a:off x="2230016" y="5924939"/>
            <a:ext cx="1791478" cy="6396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762315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stretch>
            <a:fillRect/>
          </a:stretch>
        </p:blipFill>
        <p:spPr>
          <a:xfrm>
            <a:off x="6480147" y="2757267"/>
            <a:ext cx="2641978" cy="1104147"/>
          </a:xfrm>
          <a:prstGeom prst="rect">
            <a:avLst/>
          </a:prstGeom>
        </p:spPr>
      </p:pic>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3" y="1053085"/>
            <a:ext cx="6188774" cy="4421740"/>
          </a:xfrm>
        </p:spPr>
        <p:txBody>
          <a:bodyPr>
            <a:noAutofit/>
          </a:bodyPr>
          <a:lstStyle/>
          <a:p>
            <a:pPr marL="0" indent="0" algn="ctr">
              <a:buNone/>
            </a:pPr>
            <a:r>
              <a:rPr lang="ar-JO" sz="2400" b="1" u="sng" dirty="0">
                <a:cs typeface="Calibri" panose="020F0502020204030204" pitchFamily="34" charset="0"/>
              </a:rPr>
              <a:t>ال</a:t>
            </a:r>
            <a:r>
              <a:rPr lang="ar" sz="2400" b="1" u="sng" dirty="0">
                <a:cs typeface="Calibri" panose="020F0502020204030204" pitchFamily="34" charset="0"/>
              </a:rPr>
              <a:t>وصف</a:t>
            </a:r>
            <a:endParaRPr lang="en-US" sz="2400" b="1" u="sng" dirty="0">
              <a:cs typeface="Calibri" panose="020F0502020204030204" pitchFamily="34" charset="0"/>
            </a:endParaRPr>
          </a:p>
          <a:p>
            <a:pPr marL="0" indent="0" algn="r">
              <a:spcBef>
                <a:spcPts val="1200"/>
              </a:spcBef>
              <a:buNone/>
            </a:pPr>
            <a:r>
              <a:rPr lang="ar-JO" sz="2200" dirty="0"/>
              <a:t>يوفر المؤشر فهمًا لاستهلاك الطاقة الأولية للمبنى. يتم تعريف الطاقة الأولية في المادة 2 (5) من توجيه أداء الطاقة للمباني (</a:t>
            </a:r>
            <a:r>
              <a:rPr lang="en-US" sz="2200" dirty="0"/>
              <a:t>) [1] </a:t>
            </a:r>
            <a:r>
              <a:rPr lang="ar-JO" sz="2200" dirty="0"/>
              <a:t>على أنها "الطاقة التي لم تخضع لأي تحويل في عملية التحويل ، محسوبة بواسطة ناقل الطاقة باستخدام عامل طاقة أولي". هي الطاقة المطلوبة لتوليد الكهرباء والتدفئة والتبريد التي يستخدمها المبنى</a:t>
            </a:r>
          </a:p>
          <a:p>
            <a:pPr marL="0" indent="0" algn="r">
              <a:spcBef>
                <a:spcPts val="1200"/>
              </a:spcBef>
              <a:buNone/>
            </a:pPr>
            <a:r>
              <a:rPr lang="ar-JO" sz="2200" dirty="0"/>
              <a:t>هذا هو حساب كفاءة النظام الإجمالية للمبنى ؛ الغلاف والأنظمة التقنية (تركيب التدفئة والتهوية والتكييف</a:t>
            </a:r>
            <a:r>
              <a:rPr lang="en-US" sz="2200" dirty="0"/>
              <a:t>، </a:t>
            </a:r>
            <a:r>
              <a:rPr lang="ar-JO" sz="2200" dirty="0"/>
              <a:t>وتوليد الحرارة والطاقة ، وإمدادات المياه الساخنة المنزلية ، والإضاءة المدمجة والمواد المساعدة) وناقلات الطاقة المستخدمة.</a:t>
            </a:r>
            <a:endParaRPr lang="en-US" sz="2200" dirty="0"/>
          </a:p>
        </p:txBody>
      </p:sp>
      <p:pic>
        <p:nvPicPr>
          <p:cNvPr id="6" name="Picture 2">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itolo 1">
            <a:extLst>
              <a:ext uri="{FF2B5EF4-FFF2-40B4-BE49-F238E27FC236}">
                <a16:creationId xmlns:a16="http://schemas.microsoft.com/office/drawing/2014/main" id="{16A089E5-01BB-4338-9765-31AF63FC0C37}"/>
              </a:ext>
            </a:extLst>
          </p:cNvPr>
          <p:cNvSpPr>
            <a:spLocks noGrp="1"/>
          </p:cNvSpPr>
          <p:nvPr>
            <p:ph type="title"/>
          </p:nvPr>
        </p:nvSpPr>
        <p:spPr>
          <a:xfrm>
            <a:off x="0" y="8965"/>
            <a:ext cx="9144000" cy="709613"/>
          </a:xfrm>
        </p:spPr>
        <p:txBody>
          <a:bodyPr>
            <a:normAutofit/>
          </a:bodyPr>
          <a:lstStyle/>
          <a:p>
            <a:r>
              <a:rPr lang="ar-JO" sz="2800" dirty="0">
                <a:solidFill>
                  <a:srgbClr val="00B050"/>
                </a:solidFill>
              </a:rPr>
              <a:t>ب.1.1 - استهلاك الطاقة الرئيسي</a:t>
            </a:r>
            <a:endParaRPr lang="it-IT" sz="2800" b="1" dirty="0">
              <a:solidFill>
                <a:srgbClr val="00B050"/>
              </a:solidFill>
            </a:endParaRPr>
          </a:p>
        </p:txBody>
      </p:sp>
      <p:sp>
        <p:nvSpPr>
          <p:cNvPr id="7"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6</a:t>
            </a:fld>
            <a:endParaRPr lang="en-US" dirty="0">
              <a:solidFill>
                <a:schemeClr val="bg1"/>
              </a:solidFill>
            </a:endParaRPr>
          </a:p>
        </p:txBody>
      </p:sp>
      <p:sp>
        <p:nvSpPr>
          <p:cNvPr id="2" name="Rectangle 1">
            <a:extLst>
              <a:ext uri="{FF2B5EF4-FFF2-40B4-BE49-F238E27FC236}">
                <a16:creationId xmlns:a16="http://schemas.microsoft.com/office/drawing/2014/main" id="{3B3AFF7B-2264-097A-800D-6A136FC2A081}"/>
              </a:ext>
            </a:extLst>
          </p:cNvPr>
          <p:cNvSpPr/>
          <p:nvPr/>
        </p:nvSpPr>
        <p:spPr>
          <a:xfrm>
            <a:off x="2230016" y="5924939"/>
            <a:ext cx="1791478" cy="6396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460871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egnaposto contenuto 2">
            <a:extLst>
              <a:ext uri="{FF2B5EF4-FFF2-40B4-BE49-F238E27FC236}">
                <a16:creationId xmlns:a16="http://schemas.microsoft.com/office/drawing/2014/main" id="{86F2EB93-A63A-4210-B86A-E5FCAD7D8D7F}"/>
              </a:ext>
            </a:extLst>
          </p:cNvPr>
          <p:cNvSpPr txBox="1">
            <a:spLocks/>
          </p:cNvSpPr>
          <p:nvPr/>
        </p:nvSpPr>
        <p:spPr>
          <a:xfrm>
            <a:off x="259644" y="1530629"/>
            <a:ext cx="6179256" cy="337703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buFont typeface="Arial" panose="020B0604020202020204" pitchFamily="34" charset="0"/>
              <a:buNone/>
            </a:pPr>
            <a:r>
              <a:rPr lang="ar" sz="2400" dirty="0"/>
              <a:t>حدود التقييم هي المبنى. يمكن استيراد أو تصدير الطاقة عبر حدود التقييم (المبنى) من / إلى الموقع ، والمواقع القريبة والبعيدة.</a:t>
            </a:r>
          </a:p>
          <a:p>
            <a:pPr marL="0" indent="0" algn="r">
              <a:buFont typeface="Arial" panose="020B0604020202020204" pitchFamily="34" charset="0"/>
              <a:buNone/>
            </a:pPr>
            <a:endParaRPr lang="en-US" sz="2400" dirty="0"/>
          </a:p>
          <a:p>
            <a:pPr marL="0" indent="0" algn="r">
              <a:buFont typeface="Arial" panose="020B0604020202020204" pitchFamily="34" charset="0"/>
              <a:buNone/>
            </a:pPr>
            <a:r>
              <a:rPr lang="ar" sz="2400" dirty="0"/>
              <a:t>داخل حدود التقييم ، يتم أخذ خسائر النظام في الاعتبار بشكل صريح في عامل التحويل المطبق على ناقل الطاقة ، والذي يشار إليه أيضًا باسم </a:t>
            </a:r>
            <a:r>
              <a:rPr lang="ar" sz="2400" b="1" dirty="0"/>
              <a:t>عامل الطاقة الأساسي.</a:t>
            </a:r>
            <a:endParaRPr lang="en-US" sz="2400" dirty="0"/>
          </a:p>
          <a:p>
            <a:pPr marL="0" indent="0" algn="r">
              <a:buFont typeface="Arial" panose="020B0604020202020204" pitchFamily="34" charset="0"/>
              <a:buNone/>
            </a:pPr>
            <a:endParaRPr lang="it-IT" sz="2400" dirty="0"/>
          </a:p>
          <a:p>
            <a:pPr marL="0" indent="0" algn="r">
              <a:buFont typeface="Arial" panose="020B0604020202020204" pitchFamily="34" charset="0"/>
              <a:buNone/>
            </a:pPr>
            <a:endParaRPr lang="it-IT" sz="2400" dirty="0"/>
          </a:p>
          <a:p>
            <a:pPr marL="0" indent="0" algn="r">
              <a:buFont typeface="Arial" panose="020B0604020202020204" pitchFamily="34" charset="0"/>
              <a:buNone/>
            </a:pPr>
            <a:endParaRPr lang="it-IT" sz="2400" dirty="0"/>
          </a:p>
        </p:txBody>
      </p:sp>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926592"/>
            <a:ext cx="8432156" cy="485749"/>
          </a:xfrm>
        </p:spPr>
        <p:txBody>
          <a:bodyPr>
            <a:normAutofit/>
          </a:bodyPr>
          <a:lstStyle/>
          <a:p>
            <a:pPr marL="0" indent="0" algn="ctr">
              <a:buNone/>
            </a:pPr>
            <a:r>
              <a:rPr lang="ar" sz="2400" b="1" u="sng" dirty="0">
                <a:latin typeface="Calibri" panose="020F0502020204030204" pitchFamily="34" charset="0"/>
                <a:cs typeface="Calibri" panose="020F0502020204030204" pitchFamily="34" charset="0"/>
              </a:rPr>
              <a:t>الحدود والنطاق</a:t>
            </a:r>
          </a:p>
        </p:txBody>
      </p:sp>
      <p:pic>
        <p:nvPicPr>
          <p:cNvPr id="8"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solidFill>
                  <a:srgbClr val="00B050"/>
                </a:solidFill>
              </a:rPr>
              <a:t>ب.1.1 - استهلاك الطاقة الرئيسي</a:t>
            </a:r>
            <a:endParaRPr lang="it-IT" sz="2800" b="1" dirty="0">
              <a:solidFill>
                <a:srgbClr val="00B050"/>
              </a:solidFill>
            </a:endParaRPr>
          </a:p>
        </p:txBody>
      </p:sp>
      <p:pic>
        <p:nvPicPr>
          <p:cNvPr id="9" name="Picture 8"/>
          <p:cNvPicPr>
            <a:picLocks noChangeAspect="1"/>
          </p:cNvPicPr>
          <p:nvPr/>
        </p:nvPicPr>
        <p:blipFill>
          <a:blip r:embed="rId4"/>
          <a:stretch>
            <a:fillRect/>
          </a:stretch>
        </p:blipFill>
        <p:spPr>
          <a:xfrm>
            <a:off x="6456997" y="2757267"/>
            <a:ext cx="2641978" cy="1104147"/>
          </a:xfrm>
          <a:prstGeom prst="rect">
            <a:avLst/>
          </a:prstGeom>
        </p:spPr>
      </p:pic>
      <p:sp>
        <p:nvSpPr>
          <p:cNvPr id="7"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7</a:t>
            </a:fld>
            <a:endParaRPr lang="en-US" dirty="0">
              <a:solidFill>
                <a:schemeClr val="bg1"/>
              </a:solidFill>
            </a:endParaRPr>
          </a:p>
        </p:txBody>
      </p:sp>
      <p:sp>
        <p:nvSpPr>
          <p:cNvPr id="2" name="Rectangle 1">
            <a:extLst>
              <a:ext uri="{FF2B5EF4-FFF2-40B4-BE49-F238E27FC236}">
                <a16:creationId xmlns:a16="http://schemas.microsoft.com/office/drawing/2014/main" id="{9B684115-D7F0-F2A5-DAE2-9911C7918CAB}"/>
              </a:ext>
            </a:extLst>
          </p:cNvPr>
          <p:cNvSpPr/>
          <p:nvPr/>
        </p:nvSpPr>
        <p:spPr>
          <a:xfrm>
            <a:off x="2230016" y="5924939"/>
            <a:ext cx="1791478" cy="6396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669306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243150" y="1460994"/>
            <a:ext cx="8678781" cy="451938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spcBef>
                <a:spcPts val="300"/>
              </a:spcBef>
              <a:buNone/>
            </a:pPr>
            <a:endParaRPr lang="en-US" sz="1000" dirty="0"/>
          </a:p>
          <a:p>
            <a:pPr marL="0" indent="0" algn="r" rtl="1">
              <a:spcBef>
                <a:spcPts val="300"/>
              </a:spcBef>
              <a:buNone/>
            </a:pPr>
            <a:r>
              <a:rPr lang="ar" dirty="0"/>
              <a:t>نطاق المؤشر استخدامات الطاقة التالية ، والتي يشار إليها أيضًا باسم </a:t>
            </a:r>
            <a:r>
              <a:rPr lang="ar" b="1" dirty="0"/>
              <a:t>خدمات البناء الفنية </a:t>
            </a:r>
            <a:endParaRPr lang="ar-JO" b="1" dirty="0"/>
          </a:p>
          <a:p>
            <a:pPr algn="r" rtl="1">
              <a:spcBef>
                <a:spcPts val="300"/>
              </a:spcBef>
            </a:pPr>
            <a:r>
              <a:rPr lang="ar-JO" dirty="0"/>
              <a:t>تدفئة</a:t>
            </a:r>
          </a:p>
          <a:p>
            <a:pPr algn="r" rtl="1">
              <a:spcBef>
                <a:spcPts val="300"/>
              </a:spcBef>
            </a:pPr>
            <a:r>
              <a:rPr lang="ar-JO" dirty="0"/>
              <a:t> تبريد</a:t>
            </a:r>
          </a:p>
          <a:p>
            <a:pPr algn="r" rtl="1">
              <a:spcBef>
                <a:spcPts val="300"/>
              </a:spcBef>
            </a:pPr>
            <a:r>
              <a:rPr lang="ar-JO" dirty="0"/>
              <a:t> تهوية </a:t>
            </a:r>
          </a:p>
          <a:p>
            <a:pPr algn="r" rtl="1">
              <a:spcBef>
                <a:spcPts val="300"/>
              </a:spcBef>
            </a:pPr>
            <a:r>
              <a:rPr lang="ar-JO" dirty="0"/>
              <a:t>الماء الساخن </a:t>
            </a:r>
          </a:p>
          <a:p>
            <a:pPr algn="r" rtl="1">
              <a:spcBef>
                <a:spcPts val="300"/>
              </a:spcBef>
            </a:pPr>
            <a:r>
              <a:rPr lang="ar-JO" dirty="0"/>
              <a:t>الإضاءة</a:t>
            </a:r>
          </a:p>
          <a:p>
            <a:pPr algn="r" rtl="1">
              <a:spcBef>
                <a:spcPts val="300"/>
              </a:spcBef>
            </a:pPr>
            <a:r>
              <a:rPr lang="ar-JO" dirty="0"/>
              <a:t>  الاضافات</a:t>
            </a:r>
          </a:p>
          <a:p>
            <a:pPr algn="r" rtl="1">
              <a:spcBef>
                <a:spcPts val="300"/>
              </a:spcBef>
              <a:buFontTx/>
              <a:buChar char="-"/>
            </a:pPr>
            <a:endParaRPr lang="en-US" sz="1000" dirty="0"/>
          </a:p>
          <a:p>
            <a:pPr marL="0" indent="0" algn="r" rtl="1">
              <a:spcBef>
                <a:spcPts val="300"/>
              </a:spcBef>
              <a:buNone/>
            </a:pPr>
            <a:r>
              <a:rPr lang="ar" dirty="0"/>
              <a:t>يشار إلى استخدام الطاقة على أنه </a:t>
            </a:r>
            <a:r>
              <a:rPr lang="ar" b="1" dirty="0"/>
              <a:t>استهلاك الطاقة التشغيلي </a:t>
            </a:r>
            <a:r>
              <a:rPr lang="ar" dirty="0"/>
              <a:t>.</a:t>
            </a:r>
          </a:p>
        </p:txBody>
      </p:sp>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1017994" y="864477"/>
            <a:ext cx="5947381" cy="608833"/>
          </a:xfrm>
        </p:spPr>
        <p:txBody>
          <a:bodyPr>
            <a:noAutofit/>
          </a:bodyPr>
          <a:lstStyle/>
          <a:p>
            <a:pPr marL="0" indent="0" algn="ctr">
              <a:buNone/>
            </a:pPr>
            <a:r>
              <a:rPr lang="ar" sz="2400" b="1" u="sng" dirty="0">
                <a:latin typeface="Calibri" panose="020F0502020204030204" pitchFamily="34" charset="0"/>
                <a:cs typeface="Calibri" panose="020F0502020204030204" pitchFamily="34" charset="0"/>
              </a:rPr>
              <a:t>الحدود والنطاق</a:t>
            </a:r>
            <a:endParaRPr lang="en-US" sz="2400" dirty="0"/>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dirty="0">
                <a:solidFill>
                  <a:srgbClr val="00B050"/>
                </a:solidFill>
              </a:rPr>
              <a:t>ب.1.1 - استهلاك الطاقة الرئيسي</a:t>
            </a:r>
            <a:endParaRPr lang="it-IT" sz="1400" b="1" dirty="0">
              <a:solidFill>
                <a:srgbClr val="00B050"/>
              </a:solidFill>
            </a:endParaRPr>
          </a:p>
        </p:txBody>
      </p:sp>
      <p:sp>
        <p:nvSpPr>
          <p:cNvPr id="9"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8</a:t>
            </a:fld>
            <a:endParaRPr lang="en-US" dirty="0">
              <a:solidFill>
                <a:schemeClr val="bg1"/>
              </a:solidFill>
            </a:endParaRPr>
          </a:p>
        </p:txBody>
      </p:sp>
      <p:sp>
        <p:nvSpPr>
          <p:cNvPr id="2" name="Rectangle 1">
            <a:extLst>
              <a:ext uri="{FF2B5EF4-FFF2-40B4-BE49-F238E27FC236}">
                <a16:creationId xmlns:a16="http://schemas.microsoft.com/office/drawing/2014/main" id="{70E57CC3-73AC-83AD-2B31-0646D6019C25}"/>
              </a:ext>
            </a:extLst>
          </p:cNvPr>
          <p:cNvSpPr/>
          <p:nvPr/>
        </p:nvSpPr>
        <p:spPr>
          <a:xfrm>
            <a:off x="2230016" y="5924939"/>
            <a:ext cx="1791478" cy="6396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46139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3" y="1048513"/>
            <a:ext cx="6472442" cy="2470191"/>
          </a:xfrm>
        </p:spPr>
        <p:txBody>
          <a:bodyPr>
            <a:noAutofit/>
          </a:bodyPr>
          <a:lstStyle/>
          <a:p>
            <a:pPr marL="0" indent="0" algn="ctr">
              <a:buNone/>
            </a:pPr>
            <a:r>
              <a:rPr lang="ar" sz="2400" b="1" u="sng" dirty="0">
                <a:latin typeface="Calibri" panose="020F0502020204030204" pitchFamily="34" charset="0"/>
                <a:cs typeface="Calibri" panose="020F0502020204030204" pitchFamily="34" charset="0"/>
              </a:rPr>
              <a:t>طريقة التقييم</a:t>
            </a:r>
          </a:p>
          <a:p>
            <a:pPr marL="0" indent="0">
              <a:buNone/>
            </a:pPr>
            <a:endParaRPr lang="en-US" sz="1500" b="1" u="sng" dirty="0">
              <a:latin typeface="Calibri" panose="020F0502020204030204" pitchFamily="34" charset="0"/>
            </a:endParaRPr>
          </a:p>
          <a:p>
            <a:pPr marL="0" indent="0" algn="r" rtl="1">
              <a:buNone/>
            </a:pPr>
            <a:r>
              <a:rPr lang="ar" sz="2000" dirty="0"/>
              <a:t>يتم توفير طريقة الحساب من </a:t>
            </a:r>
            <a:r>
              <a:rPr lang="ar" sz="2000" b="1" dirty="0"/>
              <a:t>خلال </a:t>
            </a:r>
            <a:r>
              <a:rPr lang="ar" sz="2000" dirty="0"/>
              <a:t>سلسلة معايير</a:t>
            </a:r>
            <a:r>
              <a:rPr lang="ar-JO" sz="2000" dirty="0"/>
              <a:t>اللجنة الأوروبية للمواصفات</a:t>
            </a:r>
            <a:r>
              <a:rPr lang="ar" sz="2000" dirty="0"/>
              <a:t> التي تدعم تنفيذ </a:t>
            </a:r>
            <a:r>
              <a:rPr lang="ar-JO" sz="2000" dirty="0"/>
              <a:t>توجيه أداء الطاقة للمباني</a:t>
            </a:r>
            <a:r>
              <a:rPr lang="ar" sz="2000" dirty="0"/>
              <a:t> عبر الاتحاد الأوروبي</a:t>
            </a:r>
            <a:endParaRPr lang="ar-JO" sz="2000" dirty="0"/>
          </a:p>
          <a:p>
            <a:pPr marL="0" indent="0" algn="r" rtl="1">
              <a:buNone/>
            </a:pPr>
            <a:r>
              <a:rPr lang="ar-JO" sz="2000" dirty="0"/>
              <a:t>معايير اللجنة الأوروبية للمواصفات والتي تشكل حاليا الأساس لمعظم طرق الحساب الوطنية و تشمل </a:t>
            </a:r>
            <a:r>
              <a:rPr lang="en-US" sz="2000" dirty="0"/>
              <a:t>ENI 15603</a:t>
            </a:r>
            <a:r>
              <a:rPr lang="ar-JO" sz="2000" dirty="0"/>
              <a:t> والذي قارن النتائج مع </a:t>
            </a:r>
            <a:r>
              <a:rPr lang="en-US" sz="2000" dirty="0"/>
              <a:t>EN 13790</a:t>
            </a:r>
          </a:p>
          <a:p>
            <a:pPr marL="0" lvl="0" indent="0">
              <a:spcBef>
                <a:spcPts val="1200"/>
              </a:spcBef>
              <a:buNone/>
            </a:pPr>
            <a:endParaRPr lang="en-US" sz="2000" strike="sngStrike" dirty="0"/>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80620" y="1769443"/>
            <a:ext cx="1931995" cy="156095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solidFill>
                  <a:srgbClr val="00B050"/>
                </a:solidFill>
              </a:rPr>
              <a:t>ب.1.1 - استهلاك الطاقة الرئيسي</a:t>
            </a:r>
            <a:endParaRPr lang="it-IT" sz="2800" b="1" dirty="0">
              <a:solidFill>
                <a:srgbClr val="00B050"/>
              </a:solidFill>
            </a:endParaRPr>
          </a:p>
        </p:txBody>
      </p:sp>
      <p:pic>
        <p:nvPicPr>
          <p:cNvPr id="9"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3089" y="4072756"/>
            <a:ext cx="378512" cy="368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0"/>
          <p:cNvSpPr/>
          <p:nvPr/>
        </p:nvSpPr>
        <p:spPr>
          <a:xfrm>
            <a:off x="781600" y="4025349"/>
            <a:ext cx="7792483" cy="1092607"/>
          </a:xfrm>
          <a:prstGeom prst="rect">
            <a:avLst/>
          </a:prstGeom>
        </p:spPr>
        <p:txBody>
          <a:bodyPr wrap="square">
            <a:spAutoFit/>
          </a:bodyPr>
          <a:lstStyle/>
          <a:p>
            <a:pPr marL="342900" indent="-342900" algn="r" rtl="1">
              <a:spcAft>
                <a:spcPts val="600"/>
              </a:spcAft>
              <a:buFont typeface="Wingdings" panose="05000000000000000000" pitchFamily="2" charset="2"/>
              <a:buChar char="Ø"/>
            </a:pPr>
            <a:r>
              <a:rPr lang="ar" sz="2000" dirty="0"/>
              <a:t>من الممكن استخدام </a:t>
            </a:r>
            <a:r>
              <a:rPr lang="ar" sz="2000" b="1" dirty="0"/>
              <a:t>البيانات المقاسة أو المقدرة </a:t>
            </a:r>
            <a:r>
              <a:rPr lang="ar" sz="2000" dirty="0"/>
              <a:t>لاستخدام الطاقة ، بحيث يكون من الممكن ملء هذا المؤشر</a:t>
            </a:r>
            <a:endParaRPr lang="en-US" sz="2000" dirty="0"/>
          </a:p>
          <a:p>
            <a:pPr marL="342900" indent="-342900" algn="r" rtl="1">
              <a:spcAft>
                <a:spcPts val="600"/>
              </a:spcAft>
              <a:buFont typeface="Wingdings" panose="05000000000000000000" pitchFamily="2" charset="2"/>
              <a:buChar char="Ø"/>
            </a:pPr>
            <a:r>
              <a:rPr lang="ar" sz="2000" dirty="0"/>
              <a:t>يجب دائمًا </a:t>
            </a:r>
            <a:r>
              <a:rPr lang="ar" sz="2000" b="1" dirty="0"/>
              <a:t>الإعلان عن</a:t>
            </a:r>
            <a:r>
              <a:rPr lang="en-US" sz="2000" b="1" dirty="0"/>
              <a:t> </a:t>
            </a:r>
            <a:r>
              <a:rPr lang="ar-JO" sz="2000" b="1" dirty="0"/>
              <a:t> مصدر المعلومات </a:t>
            </a:r>
            <a:r>
              <a:rPr lang="ar" sz="2000" b="1" dirty="0"/>
              <a:t> </a:t>
            </a:r>
            <a:endParaRPr lang="en-US" sz="2000" b="1" dirty="0"/>
          </a:p>
        </p:txBody>
      </p:sp>
      <p:sp>
        <p:nvSpPr>
          <p:cNvPr id="10"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9</a:t>
            </a:fld>
            <a:endParaRPr lang="en-US" dirty="0">
              <a:solidFill>
                <a:schemeClr val="bg1"/>
              </a:solidFill>
            </a:endParaRPr>
          </a:p>
        </p:txBody>
      </p:sp>
      <p:sp>
        <p:nvSpPr>
          <p:cNvPr id="4" name="Rectangle 3">
            <a:extLst>
              <a:ext uri="{FF2B5EF4-FFF2-40B4-BE49-F238E27FC236}">
                <a16:creationId xmlns:a16="http://schemas.microsoft.com/office/drawing/2014/main" id="{90FEB5EA-E475-4C11-2E16-F858BD19A941}"/>
              </a:ext>
            </a:extLst>
          </p:cNvPr>
          <p:cNvSpPr/>
          <p:nvPr/>
        </p:nvSpPr>
        <p:spPr>
          <a:xfrm>
            <a:off x="2230016" y="5924939"/>
            <a:ext cx="1791478" cy="6396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36465868"/>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1F60BDB20EF664A9118B81CB099702B" ma:contentTypeVersion="16" ma:contentTypeDescription="Crea un document nou" ma:contentTypeScope="" ma:versionID="30e7e55cd5aad4baac1ee7b54ee079a8">
  <xsd:schema xmlns:xsd="http://www.w3.org/2001/XMLSchema" xmlns:xs="http://www.w3.org/2001/XMLSchema" xmlns:p="http://schemas.microsoft.com/office/2006/metadata/properties" xmlns:ns2="7703844f-ab03-448f-aed1-f35d29f3bcba" xmlns:ns3="019ad8dd-0490-40d8-9346-bcbaec298f68" targetNamespace="http://schemas.microsoft.com/office/2006/metadata/properties" ma:root="true" ma:fieldsID="305f7cb2558837c1b9b87336b8cae858" ns2:_="" ns3:_="">
    <xsd:import namespace="7703844f-ab03-448f-aed1-f35d29f3bcba"/>
    <xsd:import namespace="019ad8dd-0490-40d8-9346-bcbaec298f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3844f-ab03-448f-aed1-f35d29f3bc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Etiquetes de la imatge" ma:readOnly="false" ma:fieldId="{5cf76f15-5ced-4ddc-b409-7134ff3c332f}" ma:taxonomyMulti="true" ma:sspId="d19f90c4-00d9-45b7-bc62-04f95cbe7a8b"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019ad8dd-0490-40d8-9346-bcbaec298f68" elementFormDefault="qualified">
    <xsd:import namespace="http://schemas.microsoft.com/office/2006/documentManagement/types"/>
    <xsd:import namespace="http://schemas.microsoft.com/office/infopath/2007/PartnerControls"/>
    <xsd:element name="SharedWithUsers" ma:index="19" nillable="true" ma:displayName="Compartit amb"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 compartit amb detalls" ma:internalName="SharedWithDetails" ma:readOnly="true">
      <xsd:simpleType>
        <xsd:restriction base="dms:Note">
          <xsd:maxLength value="255"/>
        </xsd:restriction>
      </xsd:simpleType>
    </xsd:element>
    <xsd:element name="TaxCatchAll" ma:index="23" nillable="true" ma:displayName="Taxonomy Catch All Column" ma:hidden="true" ma:list="{07d53e59-e4d3-4622-810c-8f54b24dddd0}" ma:internalName="TaxCatchAll" ma:showField="CatchAllData" ma:web="019ad8dd-0490-40d8-9346-bcbaec298f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us de contingut"/>
        <xsd:element ref="dc:title" minOccurs="0" maxOccurs="1" ma:index="4" ma:displayName="Títo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019ad8dd-0490-40d8-9346-bcbaec298f68" xsi:nil="true"/>
    <lcf76f155ced4ddcb4097134ff3c332f xmlns="7703844f-ab03-448f-aed1-f35d29f3bcba">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54A7B07-7D99-4E08-9A0D-16BE6E80FC54}"/>
</file>

<file path=customXml/itemProps2.xml><?xml version="1.0" encoding="utf-8"?>
<ds:datastoreItem xmlns:ds="http://schemas.openxmlformats.org/officeDocument/2006/customXml" ds:itemID="{39F3C1C3-A91E-4ADC-84BB-57035761B0F1}"/>
</file>

<file path=customXml/itemProps3.xml><?xml version="1.0" encoding="utf-8"?>
<ds:datastoreItem xmlns:ds="http://schemas.openxmlformats.org/officeDocument/2006/customXml" ds:itemID="{D19061D1-ACF0-4400-8965-6E81F8088010}"/>
</file>

<file path=docProps/app.xml><?xml version="1.0" encoding="utf-8"?>
<Properties xmlns="http://schemas.openxmlformats.org/officeDocument/2006/extended-properties" xmlns:vt="http://schemas.openxmlformats.org/officeDocument/2006/docPropsVTypes">
  <TotalTime>20665</TotalTime>
  <Words>2361</Words>
  <Application>Microsoft Office PowerPoint</Application>
  <PresentationFormat>On-screen Show (4:3)</PresentationFormat>
  <Paragraphs>409</Paragraphs>
  <Slides>37</Slides>
  <Notes>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37</vt:i4>
      </vt:variant>
    </vt:vector>
  </HeadingPairs>
  <TitlesOfParts>
    <vt:vector size="46" baseType="lpstr">
      <vt:lpstr>Arial</vt:lpstr>
      <vt:lpstr>Arial Narrow</vt:lpstr>
      <vt:lpstr>Calibri</vt:lpstr>
      <vt:lpstr>Cambria Math</vt:lpstr>
      <vt:lpstr>Courier New</vt:lpstr>
      <vt:lpstr>Symbol</vt:lpstr>
      <vt:lpstr>Times New Roman</vt:lpstr>
      <vt:lpstr>Wingdings</vt:lpstr>
      <vt:lpstr>Larissa</vt:lpstr>
      <vt:lpstr>PowerPoint Presentation</vt:lpstr>
      <vt:lpstr>ب.1.1 - استهلاك الطاقة الرئيسي</vt:lpstr>
      <vt:lpstr>ب.1.1 - استهلاك الطاقة الرئيسي</vt:lpstr>
      <vt:lpstr>ب.1.1 - استهلاك الطاقة الرئيسي</vt:lpstr>
      <vt:lpstr>ب.1.1 - استهلاك الطاقة الرئيسي</vt:lpstr>
      <vt:lpstr>ب.1.1 - استهلاك الطاقة الرئيسي</vt:lpstr>
      <vt:lpstr>ب.1.1 - استهلاك الطاقة الرئيسي</vt:lpstr>
      <vt:lpstr>ب.1.1 - استهلاك الطاقة الرئيسي</vt:lpstr>
      <vt:lpstr>ب.1.1 - استهلاك الطاقة الرئيسي</vt:lpstr>
      <vt:lpstr>ب.1.1 - استهلاك الطاقة الرئيسي</vt:lpstr>
      <vt:lpstr>ب.1.1 - استهلاك الطاقة الرئيسي</vt:lpstr>
      <vt:lpstr>ب.1.1 - استهلاك الطاقة الرئيسي</vt:lpstr>
      <vt:lpstr>ب.1.1 - استهلاك الطاقة الرئيسي</vt:lpstr>
      <vt:lpstr>ب.1.1 - استهلاك الطاقة الرئيسي</vt:lpstr>
      <vt:lpstr>ب.1.1 - استهلاك الطاقة الرئيسي</vt:lpstr>
      <vt:lpstr>ب.1.1 - استهلاك الطاقة الرئيسي</vt:lpstr>
      <vt:lpstr>ب.1.1 - استهلاك الطاقة الرئيسي</vt:lpstr>
      <vt:lpstr>ب.1.1 - استهلاك الطاقة الرئيسي</vt:lpstr>
      <vt:lpstr>ب.1.1 - استهلاك الطاقة الرئيسي</vt:lpstr>
      <vt:lpstr>ب.1.1 - استهلاك الطاقة الرئيسي</vt:lpstr>
      <vt:lpstr>ب.1.1 - استهلاك الطاقة الرئيسي</vt:lpstr>
      <vt:lpstr>ب.1.1 - استهلاك الطاقة الرئيسي</vt:lpstr>
      <vt:lpstr>ب.1.1 - استهلاك الطاقة الرئيسي</vt:lpstr>
      <vt:lpstr>ب.1.1 - استهلاك الطاقة الرئيسي</vt:lpstr>
      <vt:lpstr>ب.1.1 - استهلاك الطاقة الرئيسي</vt:lpstr>
      <vt:lpstr>ب.1.1 - استهلاك الطاقة الرئيسي</vt:lpstr>
      <vt:lpstr>ب.1.1 - استهلاك الطاقة الرئيسي</vt:lpstr>
      <vt:lpstr>ب.1.1 - استهلاك الطاقة الرئيسي</vt:lpstr>
      <vt:lpstr>ب.1.1 - استهلاك الطاقة الرئيسي</vt:lpstr>
      <vt:lpstr>ب.1.1 - استهلاك الطاقة الرئيسي</vt:lpstr>
      <vt:lpstr>ب.1.1 - استهلاك الطاقة الرئيسي</vt:lpstr>
      <vt:lpstr>ب.1.1 - استهلاك الطاقة الرئيسي</vt:lpstr>
      <vt:lpstr>ب.1.1 - استهلاك الطاقة الرئيسي</vt:lpstr>
      <vt:lpstr>ب.1.1 - استهلاك الطاقة الرئيسي</vt:lpstr>
      <vt:lpstr>ب.1.1 - استهلاك الطاقة الرئيسي</vt:lpstr>
      <vt:lpstr>ب.1.1 - استهلاك الطاقة الرئيسي</vt:lpstr>
      <vt:lpstr>ب.1.1 - استهلاك الطاقة الرئيسي</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NOA</dc:creator>
  <cp:lastModifiedBy>Dell</cp:lastModifiedBy>
  <cp:revision>291</cp:revision>
  <dcterms:created xsi:type="dcterms:W3CDTF">2017-01-09T10:20:00Z</dcterms:created>
  <dcterms:modified xsi:type="dcterms:W3CDTF">2023-04-08T03:32:33Z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0x010100A1F60BDB20EF664A9118B81CB099702B</vt:lpwstr>
  </property>
</Properties>
</file>